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56" r:id="rId2"/>
    <p:sldId id="258" r:id="rId3"/>
    <p:sldId id="259" r:id="rId4"/>
    <p:sldId id="262" r:id="rId5"/>
    <p:sldId id="285" r:id="rId6"/>
    <p:sldId id="273" r:id="rId7"/>
    <p:sldId id="276" r:id="rId8"/>
    <p:sldId id="265" r:id="rId9"/>
    <p:sldId id="264" r:id="rId10"/>
    <p:sldId id="266" r:id="rId11"/>
    <p:sldId id="267" r:id="rId12"/>
    <p:sldId id="268" r:id="rId13"/>
    <p:sldId id="271" r:id="rId14"/>
    <p:sldId id="270" r:id="rId15"/>
    <p:sldId id="275" r:id="rId16"/>
    <p:sldId id="269" r:id="rId17"/>
    <p:sldId id="279" r:id="rId18"/>
    <p:sldId id="284" r:id="rId19"/>
    <p:sldId id="281" r:id="rId20"/>
    <p:sldId id="283" r:id="rId21"/>
    <p:sldId id="257" r:id="rId22"/>
    <p:sldId id="261"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9D9B"/>
    <a:srgbClr val="595959"/>
    <a:srgbClr val="2323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5667" autoAdjust="0"/>
  </p:normalViewPr>
  <p:slideViewPr>
    <p:cSldViewPr snapToGrid="0">
      <p:cViewPr>
        <p:scale>
          <a:sx n="100" d="100"/>
          <a:sy n="100" d="100"/>
        </p:scale>
        <p:origin x="2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E3CAA4-7CF5-4882-882A-3A5637FF3DC6}" type="datetimeFigureOut">
              <a:rPr lang="en-US" smtClean="0"/>
              <a:t>12/11/2017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6A123B-8734-4CCE-B7F8-5FC210F7DBBB}" type="slidenum">
              <a:rPr lang="en-US" smtClean="0"/>
              <a:t>‹#›</a:t>
            </a:fld>
            <a:endParaRPr lang="en-US"/>
          </a:p>
        </p:txBody>
      </p:sp>
    </p:spTree>
    <p:extLst>
      <p:ext uri="{BB962C8B-B14F-4D97-AF65-F5344CB8AC3E}">
        <p14:creationId xmlns:p14="http://schemas.microsoft.com/office/powerpoint/2010/main" val="683607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it might sound a little </a:t>
            </a:r>
            <a:r>
              <a:rPr lang="en-US" dirty="0" err="1"/>
              <a:t>cliche</a:t>
            </a:r>
            <a:r>
              <a:rPr lang="en-US" dirty="0"/>
              <a:t>, I adamantly believe both of these statements.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Why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chose big data as my topic today….</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My entire career to date has been closely aligned to data driven systems or databases. Trying to get business value out of those systems. Asking business questions against those systems. Distilling the signal from the noise to make better decisions, gain insights and enhance competitive intelligence.</a:t>
            </a:r>
          </a:p>
          <a:p>
            <a:endParaRPr lang="en-US" dirty="0"/>
          </a:p>
          <a:p>
            <a:pPr lvl="0"/>
            <a:r>
              <a:rPr lang="en-US" sz="1200" b="0" i="0" kern="1200" dirty="0">
                <a:solidFill>
                  <a:schemeClr val="tx1"/>
                </a:solidFill>
                <a:effectLst/>
                <a:latin typeface="+mn-lt"/>
                <a:ea typeface="+mn-ea"/>
                <a:cs typeface="+mn-cs"/>
              </a:rPr>
              <a:t>P&amp;G – US Market Analysis reporting tools</a:t>
            </a:r>
          </a:p>
          <a:p>
            <a:pPr lvl="0"/>
            <a:r>
              <a:rPr lang="en-US" sz="1200" b="0" i="0" kern="1200" dirty="0">
                <a:solidFill>
                  <a:schemeClr val="tx1"/>
                </a:solidFill>
                <a:effectLst/>
                <a:latin typeface="+mn-lt"/>
                <a:ea typeface="+mn-ea"/>
                <a:cs typeface="+mn-cs"/>
              </a:rPr>
              <a:t>HP – P&amp;G Leading QTR Financial Reporting and IP BIS</a:t>
            </a:r>
          </a:p>
          <a:p>
            <a:pPr lvl="0"/>
            <a:r>
              <a:rPr lang="en-US" sz="1200" b="0" i="0" kern="1200" dirty="0">
                <a:solidFill>
                  <a:schemeClr val="tx1"/>
                </a:solidFill>
                <a:effectLst/>
                <a:latin typeface="+mn-lt"/>
                <a:ea typeface="+mn-ea"/>
                <a:cs typeface="+mn-cs"/>
              </a:rPr>
              <a:t>Nordstrom – Real-time serving of Credit Warehouse Data to drive customer loyalty and sales</a:t>
            </a:r>
          </a:p>
          <a:p>
            <a:pPr lvl="0"/>
            <a:r>
              <a:rPr lang="en-US" sz="1200" b="0" i="0" kern="1200" dirty="0" err="1">
                <a:solidFill>
                  <a:schemeClr val="tx1"/>
                </a:solidFill>
                <a:effectLst/>
                <a:latin typeface="+mn-lt"/>
                <a:ea typeface="+mn-ea"/>
                <a:cs typeface="+mn-cs"/>
              </a:rPr>
              <a:t>dunnhumby</a:t>
            </a:r>
            <a:r>
              <a:rPr lang="en-US" sz="1200" b="0" i="0" kern="1200" dirty="0">
                <a:solidFill>
                  <a:schemeClr val="tx1"/>
                </a:solidFill>
                <a:effectLst/>
                <a:latin typeface="+mn-lt"/>
                <a:ea typeface="+mn-ea"/>
                <a:cs typeface="+mn-cs"/>
              </a:rPr>
              <a:t> &amp; 84.51 – nearly everything we did was to support collection, processing to enable our customer data science and surfacing through software and targeted marketing vehicles</a:t>
            </a:r>
          </a:p>
          <a:p>
            <a:endParaRPr lang="en-US" dirty="0"/>
          </a:p>
          <a:p>
            <a:endParaRPr lang="en-US" dirty="0"/>
          </a:p>
          <a:p>
            <a:r>
              <a:rPr lang="en-US" b="1" dirty="0"/>
              <a:t>Software </a:t>
            </a:r>
            <a:r>
              <a:rPr lang="en-US" dirty="0"/>
              <a:t>was said by Marc </a:t>
            </a:r>
            <a:r>
              <a:rPr lang="en-US" dirty="0" err="1"/>
              <a:t>Andresssen</a:t>
            </a:r>
            <a:r>
              <a:rPr lang="en-US" dirty="0"/>
              <a:t> – Founder: Netscape &amp; VC firm, Board member: Facebook, Hewlett Packard Enterprise, Oculus VR)</a:t>
            </a:r>
          </a:p>
          <a:p>
            <a:r>
              <a:rPr lang="en-US" dirty="0"/>
              <a:t>Things that needed people can now be done entirely in software</a:t>
            </a:r>
          </a:p>
          <a:p>
            <a:pPr lvl="1"/>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Priceline and Expedia ate travel agents.  And, Uber is eating taxis, and </a:t>
            </a:r>
            <a:r>
              <a:rPr lang="en-US" sz="1200" b="0" i="0" kern="1200" dirty="0" err="1">
                <a:solidFill>
                  <a:schemeClr val="tx1"/>
                </a:solidFill>
                <a:effectLst/>
                <a:latin typeface="+mn-lt"/>
                <a:ea typeface="+mn-ea"/>
                <a:cs typeface="+mn-cs"/>
              </a:rPr>
              <a:t>AirBnB</a:t>
            </a:r>
            <a:r>
              <a:rPr lang="en-US" sz="1200" b="0" i="0" kern="1200" dirty="0">
                <a:solidFill>
                  <a:schemeClr val="tx1"/>
                </a:solidFill>
                <a:effectLst/>
                <a:latin typeface="+mn-lt"/>
                <a:ea typeface="+mn-ea"/>
                <a:cs typeface="+mn-cs"/>
              </a:rPr>
              <a:t> is eating hotels.</a:t>
            </a:r>
          </a:p>
          <a:p>
            <a:pPr lvl="1"/>
            <a:endParaRPr lang="en-US" sz="1200" b="0" i="0" kern="1200" dirty="0">
              <a:solidFill>
                <a:schemeClr val="tx1"/>
              </a:solidFill>
              <a:effectLst/>
              <a:latin typeface="+mn-lt"/>
              <a:ea typeface="+mn-ea"/>
              <a:cs typeface="+mn-cs"/>
            </a:endParaRPr>
          </a:p>
          <a:p>
            <a:pPr lvl="0"/>
            <a:r>
              <a:rPr lang="en-US" sz="1200" b="1" i="0" kern="1200" dirty="0">
                <a:solidFill>
                  <a:schemeClr val="tx1"/>
                </a:solidFill>
                <a:effectLst/>
                <a:latin typeface="+mn-lt"/>
                <a:ea typeface="+mn-ea"/>
                <a:cs typeface="+mn-cs"/>
              </a:rPr>
              <a:t>Data</a:t>
            </a:r>
            <a:r>
              <a:rPr lang="en-US" sz="1200" b="0" i="0" kern="1200" dirty="0">
                <a:solidFill>
                  <a:schemeClr val="tx1"/>
                </a:solidFill>
                <a:effectLst/>
                <a:latin typeface="+mn-lt"/>
                <a:ea typeface="+mn-ea"/>
                <a:cs typeface="+mn-cs"/>
              </a:rPr>
              <a:t> credited to be said by Clive </a:t>
            </a:r>
            <a:r>
              <a:rPr lang="en-US" sz="1200" b="0" i="0" kern="1200" dirty="0" err="1">
                <a:solidFill>
                  <a:schemeClr val="tx1"/>
                </a:solidFill>
                <a:effectLst/>
                <a:latin typeface="+mn-lt"/>
                <a:ea typeface="+mn-ea"/>
                <a:cs typeface="+mn-cs"/>
              </a:rPr>
              <a:t>Humby</a:t>
            </a:r>
            <a:r>
              <a:rPr lang="en-US" sz="1200" b="0" i="0" kern="1200" dirty="0">
                <a:solidFill>
                  <a:schemeClr val="tx1"/>
                </a:solidFill>
                <a:effectLst/>
                <a:latin typeface="+mn-lt"/>
                <a:ea typeface="+mn-ea"/>
                <a:cs typeface="+mn-cs"/>
              </a:rPr>
              <a:t> – Founder: </a:t>
            </a:r>
            <a:r>
              <a:rPr lang="en-US" sz="1200" b="0" i="0" kern="1200" dirty="0" err="1">
                <a:solidFill>
                  <a:schemeClr val="tx1"/>
                </a:solidFill>
                <a:effectLst/>
                <a:latin typeface="+mn-lt"/>
                <a:ea typeface="+mn-ea"/>
                <a:cs typeface="+mn-cs"/>
              </a:rPr>
              <a:t>dunnhumby</a:t>
            </a:r>
            <a:endParaRPr lang="en-US" sz="1200" b="0" i="0" kern="1200" dirty="0">
              <a:solidFill>
                <a:schemeClr val="tx1"/>
              </a:solidFill>
              <a:effectLst/>
              <a:latin typeface="+mn-lt"/>
              <a:ea typeface="+mn-ea"/>
              <a:cs typeface="+mn-cs"/>
            </a:endParaRPr>
          </a:p>
          <a:p>
            <a:pPr lvl="0"/>
            <a:endParaRPr lang="en-US" sz="1200" b="0" i="0" kern="1200" dirty="0">
              <a:solidFill>
                <a:schemeClr val="tx1"/>
              </a:solidFill>
              <a:effectLst/>
              <a:latin typeface="+mn-lt"/>
              <a:ea typeface="+mn-ea"/>
              <a:cs typeface="+mn-cs"/>
            </a:endParaRPr>
          </a:p>
          <a:p>
            <a:pPr lvl="0"/>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26A123B-8734-4CCE-B7F8-5FC210F7DBBB}" type="slidenum">
              <a:rPr lang="en-US" smtClean="0"/>
              <a:t>2</a:t>
            </a:fld>
            <a:endParaRPr lang="en-US"/>
          </a:p>
        </p:txBody>
      </p:sp>
    </p:spTree>
    <p:extLst>
      <p:ext uri="{BB962C8B-B14F-4D97-AF65-F5344CB8AC3E}">
        <p14:creationId xmlns:p14="http://schemas.microsoft.com/office/powerpoint/2010/main" val="1819657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Variety-</a:t>
            </a:r>
            <a:r>
              <a:rPr lang="en-US" b="0" dirty="0"/>
              <a:t>	User created data like twitter and </a:t>
            </a:r>
            <a:r>
              <a:rPr lang="en-US" b="0" dirty="0" err="1"/>
              <a:t>facebook</a:t>
            </a:r>
            <a:r>
              <a:rPr lang="en-US" b="0" dirty="0"/>
              <a:t>, video consumption data like </a:t>
            </a:r>
            <a:r>
              <a:rPr lang="en-US" b="0" dirty="0" err="1"/>
              <a:t>youtube</a:t>
            </a:r>
            <a:r>
              <a:rPr lang="en-US" b="0" dirty="0"/>
              <a:t> and </a:t>
            </a:r>
            <a:r>
              <a:rPr lang="en-US" b="0" dirty="0" err="1"/>
              <a:t>netflix</a:t>
            </a:r>
            <a:r>
              <a:rPr lang="en-US" b="0" dirty="0"/>
              <a:t>, IoT/sensor data, machine logs</a:t>
            </a:r>
            <a:endParaRPr lang="en-US" b="1" dirty="0"/>
          </a:p>
        </p:txBody>
      </p:sp>
      <p:sp>
        <p:nvSpPr>
          <p:cNvPr id="4" name="Slide Number Placeholder 3"/>
          <p:cNvSpPr>
            <a:spLocks noGrp="1"/>
          </p:cNvSpPr>
          <p:nvPr>
            <p:ph type="sldNum" sz="quarter" idx="10"/>
          </p:nvPr>
        </p:nvSpPr>
        <p:spPr/>
        <p:txBody>
          <a:bodyPr/>
          <a:lstStyle/>
          <a:p>
            <a:fld id="{526A123B-8734-4CCE-B7F8-5FC210F7DBBB}" type="slidenum">
              <a:rPr lang="en-US" smtClean="0"/>
              <a:t>11</a:t>
            </a:fld>
            <a:endParaRPr lang="en-US"/>
          </a:p>
        </p:txBody>
      </p:sp>
    </p:spTree>
    <p:extLst>
      <p:ext uri="{BB962C8B-B14F-4D97-AF65-F5344CB8AC3E}">
        <p14:creationId xmlns:p14="http://schemas.microsoft.com/office/powerpoint/2010/main" val="2264100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Veracity-</a:t>
            </a:r>
            <a:r>
              <a:rPr lang="en-US" b="0" dirty="0"/>
              <a:t>	I’ll use this one interchangeably with value.  Can I trust it?  What is the quality of the data?  Do I get any value from this data?</a:t>
            </a:r>
            <a:endParaRPr lang="en-US" b="1" dirty="0"/>
          </a:p>
        </p:txBody>
      </p:sp>
      <p:sp>
        <p:nvSpPr>
          <p:cNvPr id="4" name="Slide Number Placeholder 3"/>
          <p:cNvSpPr>
            <a:spLocks noGrp="1"/>
          </p:cNvSpPr>
          <p:nvPr>
            <p:ph type="sldNum" sz="quarter" idx="10"/>
          </p:nvPr>
        </p:nvSpPr>
        <p:spPr/>
        <p:txBody>
          <a:bodyPr/>
          <a:lstStyle/>
          <a:p>
            <a:fld id="{526A123B-8734-4CCE-B7F8-5FC210F7DBBB}" type="slidenum">
              <a:rPr lang="en-US" smtClean="0"/>
              <a:t>12</a:t>
            </a:fld>
            <a:endParaRPr lang="en-US"/>
          </a:p>
        </p:txBody>
      </p:sp>
    </p:spTree>
    <p:extLst>
      <p:ext uri="{BB962C8B-B14F-4D97-AF65-F5344CB8AC3E}">
        <p14:creationId xmlns:p14="http://schemas.microsoft.com/office/powerpoint/2010/main" val="1540533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that last point that I feel is most important…..what is the value of the data?</a:t>
            </a:r>
          </a:p>
          <a:p>
            <a:endParaRPr lang="en-US" dirty="0"/>
          </a:p>
          <a:p>
            <a:r>
              <a:rPr lang="en-US" dirty="0"/>
              <a:t>Data is the new oil…..but only if you can refine it.  </a:t>
            </a:r>
          </a:p>
          <a:p>
            <a:endParaRPr lang="en-US" dirty="0"/>
          </a:p>
          <a:p>
            <a:r>
              <a:rPr lang="en-US" dirty="0"/>
              <a:t>Crude oil doesn’t have any tangible uses in it’s raw form.  It has to be turned into things like gasoline, diesel, plastics, asphalt to be useable and valuable.</a:t>
            </a:r>
          </a:p>
          <a:p>
            <a:endParaRPr lang="en-US" dirty="0"/>
          </a:p>
          <a:p>
            <a:endParaRPr lang="en-US" dirty="0"/>
          </a:p>
          <a:p>
            <a:r>
              <a:rPr lang="en-US" dirty="0"/>
              <a:t>Much like crude oil….data for data’s sake doesn’t have much value.  Until you refine, distill, process and transform it you don’t get much from it.</a:t>
            </a:r>
          </a:p>
        </p:txBody>
      </p:sp>
      <p:sp>
        <p:nvSpPr>
          <p:cNvPr id="4" name="Slide Number Placeholder 3"/>
          <p:cNvSpPr>
            <a:spLocks noGrp="1"/>
          </p:cNvSpPr>
          <p:nvPr>
            <p:ph type="sldNum" sz="quarter" idx="10"/>
          </p:nvPr>
        </p:nvSpPr>
        <p:spPr/>
        <p:txBody>
          <a:bodyPr/>
          <a:lstStyle/>
          <a:p>
            <a:fld id="{526A123B-8734-4CCE-B7F8-5FC210F7DBBB}" type="slidenum">
              <a:rPr lang="en-US" smtClean="0"/>
              <a:t>13</a:t>
            </a:fld>
            <a:endParaRPr lang="en-US"/>
          </a:p>
        </p:txBody>
      </p:sp>
    </p:spTree>
    <p:extLst>
      <p:ext uri="{BB962C8B-B14F-4D97-AF65-F5344CB8AC3E}">
        <p14:creationId xmlns:p14="http://schemas.microsoft.com/office/powerpoint/2010/main" val="944163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those that understand how to separate the signal from the noise and get value our the tsunami of data will be successful</a:t>
            </a:r>
          </a:p>
        </p:txBody>
      </p:sp>
      <p:sp>
        <p:nvSpPr>
          <p:cNvPr id="4" name="Slide Number Placeholder 3"/>
          <p:cNvSpPr>
            <a:spLocks noGrp="1"/>
          </p:cNvSpPr>
          <p:nvPr>
            <p:ph type="sldNum" sz="quarter" idx="10"/>
          </p:nvPr>
        </p:nvSpPr>
        <p:spPr/>
        <p:txBody>
          <a:bodyPr/>
          <a:lstStyle/>
          <a:p>
            <a:fld id="{526A123B-8734-4CCE-B7F8-5FC210F7DBBB}" type="slidenum">
              <a:rPr lang="en-US" smtClean="0"/>
              <a:t>14</a:t>
            </a:fld>
            <a:endParaRPr lang="en-US"/>
          </a:p>
        </p:txBody>
      </p:sp>
    </p:spTree>
    <p:extLst>
      <p:ext uri="{BB962C8B-B14F-4D97-AF65-F5344CB8AC3E}">
        <p14:creationId xmlns:p14="http://schemas.microsoft.com/office/powerpoint/2010/main" val="2884291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pretend to know what the looks like in future </a:t>
            </a:r>
            <a:r>
              <a:rPr lang="en-US" b="1" u="sng" dirty="0"/>
              <a:t>but I do believe it</a:t>
            </a:r>
            <a:r>
              <a:rPr lang="en-US" dirty="0"/>
              <a:t>.  </a:t>
            </a:r>
          </a:p>
          <a:p>
            <a:endParaRPr lang="en-US" dirty="0"/>
          </a:p>
          <a:p>
            <a:r>
              <a:rPr lang="en-US" dirty="0"/>
              <a:t>That said, given the </a:t>
            </a:r>
            <a:r>
              <a:rPr lang="en-US" b="1" u="sng" dirty="0"/>
              <a:t>challenges of BIG DATA</a:t>
            </a:r>
            <a:r>
              <a:rPr lang="en-US" b="0" u="none" dirty="0"/>
              <a:t>, </a:t>
            </a:r>
            <a:r>
              <a:rPr lang="en-US" dirty="0"/>
              <a:t>I do know of a collection of software projects and frameworks that is driving nearly every company that wants mine their data value in hopes of finding insights and competitive advantage.  </a:t>
            </a:r>
          </a:p>
          <a:p>
            <a:endParaRPr lang="en-US" dirty="0"/>
          </a:p>
          <a:p>
            <a:endParaRPr lang="en-US" dirty="0"/>
          </a:p>
        </p:txBody>
      </p:sp>
      <p:sp>
        <p:nvSpPr>
          <p:cNvPr id="4" name="Slide Number Placeholder 3"/>
          <p:cNvSpPr>
            <a:spLocks noGrp="1"/>
          </p:cNvSpPr>
          <p:nvPr>
            <p:ph type="sldNum" sz="quarter" idx="10"/>
          </p:nvPr>
        </p:nvSpPr>
        <p:spPr/>
        <p:txBody>
          <a:bodyPr/>
          <a:lstStyle/>
          <a:p>
            <a:fld id="{526A123B-8734-4CCE-B7F8-5FC210F7DBBB}" type="slidenum">
              <a:rPr lang="en-US" smtClean="0"/>
              <a:t>15</a:t>
            </a:fld>
            <a:endParaRPr lang="en-US"/>
          </a:p>
        </p:txBody>
      </p:sp>
    </p:spTree>
    <p:extLst>
      <p:ext uri="{BB962C8B-B14F-4D97-AF65-F5344CB8AC3E}">
        <p14:creationId xmlns:p14="http://schemas.microsoft.com/office/powerpoint/2010/main" val="513050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comprehensive but had the best collection of the various projects I wanted to discuss today.</a:t>
            </a:r>
          </a:p>
          <a:p>
            <a:endParaRPr lang="en-US" dirty="0"/>
          </a:p>
          <a:p>
            <a:r>
              <a:rPr lang="en-US" dirty="0"/>
              <a:t>I’ll touch on the some of the high level that I’ve had some experience with in the last few years at </a:t>
            </a:r>
            <a:r>
              <a:rPr lang="en-US" dirty="0" err="1"/>
              <a:t>dunnhumby</a:t>
            </a:r>
            <a:r>
              <a:rPr lang="en-US" dirty="0"/>
              <a:t>, 84.51</a:t>
            </a:r>
          </a:p>
        </p:txBody>
      </p:sp>
      <p:sp>
        <p:nvSpPr>
          <p:cNvPr id="4" name="Slide Number Placeholder 3"/>
          <p:cNvSpPr>
            <a:spLocks noGrp="1"/>
          </p:cNvSpPr>
          <p:nvPr>
            <p:ph type="sldNum" sz="quarter" idx="10"/>
          </p:nvPr>
        </p:nvSpPr>
        <p:spPr/>
        <p:txBody>
          <a:bodyPr/>
          <a:lstStyle/>
          <a:p>
            <a:fld id="{526A123B-8734-4CCE-B7F8-5FC210F7DBBB}" type="slidenum">
              <a:rPr lang="en-US" smtClean="0"/>
              <a:t>16</a:t>
            </a:fld>
            <a:endParaRPr lang="en-US"/>
          </a:p>
        </p:txBody>
      </p:sp>
    </p:spTree>
    <p:extLst>
      <p:ext uri="{BB962C8B-B14F-4D97-AF65-F5344CB8AC3E}">
        <p14:creationId xmlns:p14="http://schemas.microsoft.com/office/powerpoint/2010/main" val="406713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Previously we were inbounding Kroger transactional data as flat files and storing them in Isilon and weekly batch loading them in SAS (Dimensions) &amp; SAND (Facts) then using home grown tools to publish into Oracle Exadata.</a:t>
            </a:r>
          </a:p>
          <a:p>
            <a:endParaRPr lang="en-US" b="0" dirty="0"/>
          </a:p>
          <a:p>
            <a:r>
              <a:rPr lang="en-US" b="0" dirty="0"/>
              <a:t>For 2+ years we’ve been SLOWLY, performing a tech stack refresh and moving away from a the legacy system into to Hadoop</a:t>
            </a:r>
          </a:p>
          <a:p>
            <a:endParaRPr lang="en-US" b="0" dirty="0"/>
          </a:p>
          <a:p>
            <a:endParaRPr lang="en-US" b="0" dirty="0"/>
          </a:p>
        </p:txBody>
      </p:sp>
      <p:sp>
        <p:nvSpPr>
          <p:cNvPr id="4" name="Slide Number Placeholder 3"/>
          <p:cNvSpPr>
            <a:spLocks noGrp="1"/>
          </p:cNvSpPr>
          <p:nvPr>
            <p:ph type="sldNum" sz="quarter" idx="10"/>
          </p:nvPr>
        </p:nvSpPr>
        <p:spPr/>
        <p:txBody>
          <a:bodyPr/>
          <a:lstStyle/>
          <a:p>
            <a:fld id="{526A123B-8734-4CCE-B7F8-5FC210F7DBBB}" type="slidenum">
              <a:rPr lang="en-US" smtClean="0"/>
              <a:t>17</a:t>
            </a:fld>
            <a:endParaRPr lang="en-US"/>
          </a:p>
        </p:txBody>
      </p:sp>
    </p:spTree>
    <p:extLst>
      <p:ext uri="{BB962C8B-B14F-4D97-AF65-F5344CB8AC3E}">
        <p14:creationId xmlns:p14="http://schemas.microsoft.com/office/powerpoint/2010/main" val="3600522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last 2 years we have heavily used </a:t>
            </a:r>
            <a:r>
              <a:rPr lang="en-US" dirty="0" err="1"/>
              <a:t>oozie</a:t>
            </a:r>
            <a:r>
              <a:rPr lang="en-US" dirty="0"/>
              <a:t> and </a:t>
            </a:r>
            <a:r>
              <a:rPr lang="en-US" dirty="0" err="1"/>
              <a:t>sqoop</a:t>
            </a:r>
            <a:r>
              <a:rPr lang="en-US" dirty="0"/>
              <a:t> as part of replacing the ETL we had in SAS DI feeding the Oracle Exadata enterprise warehouse</a:t>
            </a:r>
          </a:p>
          <a:p>
            <a:endParaRPr lang="en-US" dirty="0"/>
          </a:p>
          <a:p>
            <a:r>
              <a:rPr lang="en-US" dirty="0" err="1"/>
              <a:t>Oozie</a:t>
            </a:r>
            <a:r>
              <a:rPr lang="en-US" dirty="0"/>
              <a:t> allowed us to build workflows with</a:t>
            </a:r>
          </a:p>
          <a:p>
            <a:endParaRPr lang="en-US" dirty="0"/>
          </a:p>
          <a:p>
            <a:endParaRPr lang="en-US" dirty="0"/>
          </a:p>
          <a:p>
            <a:r>
              <a:rPr lang="en-US" dirty="0" err="1"/>
              <a:t>Sqoop</a:t>
            </a:r>
            <a:r>
              <a:rPr lang="en-US" dirty="0"/>
              <a:t> has allowed us to source some data from Exadata (segmentations only created in Oracle and not migrated to Hadoop) as well as duel publish to the SOURCE (warehouse) area of HDFS and Exadata</a:t>
            </a:r>
          </a:p>
        </p:txBody>
      </p:sp>
      <p:sp>
        <p:nvSpPr>
          <p:cNvPr id="4" name="Slide Number Placeholder 3"/>
          <p:cNvSpPr>
            <a:spLocks noGrp="1"/>
          </p:cNvSpPr>
          <p:nvPr>
            <p:ph type="sldNum" sz="quarter" idx="10"/>
          </p:nvPr>
        </p:nvSpPr>
        <p:spPr/>
        <p:txBody>
          <a:bodyPr/>
          <a:lstStyle/>
          <a:p>
            <a:fld id="{526A123B-8734-4CCE-B7F8-5FC210F7DBBB}" type="slidenum">
              <a:rPr lang="en-US" smtClean="0"/>
              <a:t>19</a:t>
            </a:fld>
            <a:endParaRPr lang="en-US"/>
          </a:p>
        </p:txBody>
      </p:sp>
    </p:spTree>
    <p:extLst>
      <p:ext uri="{BB962C8B-B14F-4D97-AF65-F5344CB8AC3E}">
        <p14:creationId xmlns:p14="http://schemas.microsoft.com/office/powerpoint/2010/main" val="2211870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area we’ve been </a:t>
            </a:r>
            <a:r>
              <a:rPr lang="en-US" dirty="0" err="1"/>
              <a:t>POCing</a:t>
            </a:r>
            <a:r>
              <a:rPr lang="en-US" dirty="0"/>
              <a:t> to move from hive for ETL and customer segmentation creation </a:t>
            </a:r>
          </a:p>
        </p:txBody>
      </p:sp>
      <p:sp>
        <p:nvSpPr>
          <p:cNvPr id="4" name="Slide Number Placeholder 3"/>
          <p:cNvSpPr>
            <a:spLocks noGrp="1"/>
          </p:cNvSpPr>
          <p:nvPr>
            <p:ph type="sldNum" sz="quarter" idx="10"/>
          </p:nvPr>
        </p:nvSpPr>
        <p:spPr/>
        <p:txBody>
          <a:bodyPr/>
          <a:lstStyle/>
          <a:p>
            <a:fld id="{526A123B-8734-4CCE-B7F8-5FC210F7DBBB}" type="slidenum">
              <a:rPr lang="en-US" smtClean="0"/>
              <a:t>20</a:t>
            </a:fld>
            <a:endParaRPr lang="en-US"/>
          </a:p>
        </p:txBody>
      </p:sp>
    </p:spTree>
    <p:extLst>
      <p:ext uri="{BB962C8B-B14F-4D97-AF65-F5344CB8AC3E}">
        <p14:creationId xmlns:p14="http://schemas.microsoft.com/office/powerpoint/2010/main" val="124932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Image on the left:  Google Trends for </a:t>
            </a:r>
            <a:r>
              <a:rPr lang="en-US" sz="1200" b="1" i="0" kern="1200" dirty="0">
                <a:solidFill>
                  <a:schemeClr val="tx1"/>
                </a:solidFill>
                <a:effectLst/>
                <a:latin typeface="+mn-lt"/>
                <a:ea typeface="+mn-ea"/>
                <a:cs typeface="+mn-cs"/>
              </a:rPr>
              <a:t>Big Data </a:t>
            </a:r>
            <a:r>
              <a:rPr lang="en-US" sz="1200" b="0" i="0" kern="1200" dirty="0">
                <a:solidFill>
                  <a:schemeClr val="tx1"/>
                </a:solidFill>
                <a:effectLst/>
                <a:latin typeface="+mn-lt"/>
                <a:ea typeface="+mn-ea"/>
                <a:cs typeface="+mn-cs"/>
              </a:rPr>
              <a:t>searches.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reminds me of the quote….</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Big data</a:t>
            </a:r>
            <a:r>
              <a:rPr lang="en-US" sz="1200" b="0" i="0" kern="1200" dirty="0">
                <a:solidFill>
                  <a:schemeClr val="tx1"/>
                </a:solidFill>
                <a:effectLst/>
                <a:latin typeface="+mn-lt"/>
                <a:ea typeface="+mn-ea"/>
                <a:cs typeface="+mn-cs"/>
              </a:rPr>
              <a:t> is like </a:t>
            </a:r>
            <a:r>
              <a:rPr lang="en-US" sz="1200" b="1" i="0" kern="1200" dirty="0">
                <a:solidFill>
                  <a:schemeClr val="tx1"/>
                </a:solidFill>
                <a:effectLst/>
                <a:latin typeface="+mn-lt"/>
                <a:ea typeface="+mn-ea"/>
                <a:cs typeface="+mn-cs"/>
              </a:rPr>
              <a:t>teenage sex</a:t>
            </a:r>
            <a:r>
              <a:rPr lang="en-US" sz="1200" b="0" i="0" kern="1200" dirty="0">
                <a:solidFill>
                  <a:schemeClr val="tx1"/>
                </a:solidFill>
                <a:effectLst/>
                <a:latin typeface="+mn-lt"/>
                <a:ea typeface="+mn-ea"/>
                <a:cs typeface="+mn-cs"/>
              </a:rPr>
              <a:t>: everyone talks about it, nobody really knows how to do it, everyone thinks everyone else is doing it, so everyone claims they are doing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why is everyone talking about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of the primary paradigm shifts technology have led to the explosion of data and the need for the nebulous term </a:t>
            </a:r>
            <a:r>
              <a:rPr lang="en-US" sz="1200" b="1" i="0" kern="1200" dirty="0">
                <a:solidFill>
                  <a:schemeClr val="tx1"/>
                </a:solidFill>
                <a:effectLst/>
                <a:latin typeface="+mn-lt"/>
                <a:ea typeface="+mn-ea"/>
                <a:cs typeface="+mn-cs"/>
              </a:rPr>
              <a:t>Big Data</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 </a:t>
            </a:r>
            <a:r>
              <a:rPr lang="en-US" sz="1200" b="1" i="0" kern="1200" dirty="0">
                <a:solidFill>
                  <a:schemeClr val="tx1"/>
                </a:solidFill>
                <a:effectLst/>
                <a:latin typeface="+mn-lt"/>
                <a:ea typeface="+mn-ea"/>
                <a:cs typeface="+mn-cs"/>
              </a:rPr>
              <a:t>the internet </a:t>
            </a:r>
            <a:r>
              <a:rPr lang="en-US" sz="1200" b="0" i="0" kern="1200" dirty="0">
                <a:solidFill>
                  <a:schemeClr val="tx1"/>
                </a:solidFill>
                <a:effectLst/>
                <a:latin typeface="+mn-lt"/>
                <a:ea typeface="+mn-ea"/>
                <a:cs typeface="+mn-cs"/>
              </a:rPr>
              <a:t>(connecting computers…and more importantly people, globally) </a:t>
            </a:r>
          </a:p>
          <a:p>
            <a:r>
              <a:rPr lang="en-US" sz="1200" b="0" i="0" kern="1200" dirty="0">
                <a:solidFill>
                  <a:schemeClr val="tx1"/>
                </a:solidFill>
                <a:effectLst/>
                <a:latin typeface="+mn-lt"/>
                <a:ea typeface="+mn-ea"/>
                <a:cs typeface="+mn-cs"/>
              </a:rPr>
              <a:t>	- </a:t>
            </a:r>
            <a:r>
              <a:rPr lang="en-US" sz="1200" b="1" i="0" kern="1200" dirty="0">
                <a:solidFill>
                  <a:schemeClr val="tx1"/>
                </a:solidFill>
                <a:effectLst/>
                <a:latin typeface="+mn-lt"/>
                <a:ea typeface="+mn-ea"/>
                <a:cs typeface="+mn-cs"/>
              </a:rPr>
              <a:t>mobile phones </a:t>
            </a:r>
            <a:r>
              <a:rPr lang="en-US" sz="1200" b="0" i="0" kern="1200" dirty="0">
                <a:solidFill>
                  <a:schemeClr val="tx1"/>
                </a:solidFill>
                <a:effectLst/>
                <a:latin typeface="+mn-lt"/>
                <a:ea typeface="+mn-ea"/>
                <a:cs typeface="+mn-cs"/>
              </a:rPr>
              <a:t>(6 of the ~7 billion people on the planet now have mobile phones – many of those phones are more powerful than the most powerful supercomputer just 30 years ago – (Cray-2 Supercomputer))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graphics on the right give you a feel for the emergence of both of those technologies and their meteoric rise in production of data.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fact, it’s been estimated that from the dawn of civilization to 2003 about 5 Exabytes of information was created. –Eric Schmidt, Google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are now producing that amount of data every 2 days.  That’s a crazy amount of crazy that pace is accelerating.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we’ve got a new nebulous new term, everyone is talking about it, everyone if participating in creating the new paradigm shift….. </a:t>
            </a:r>
            <a:r>
              <a:rPr lang="en-US" sz="1200" b="1" i="0" kern="1200" dirty="0">
                <a:solidFill>
                  <a:schemeClr val="tx1"/>
                </a:solidFill>
                <a:effectLst/>
                <a:latin typeface="+mn-lt"/>
                <a:ea typeface="+mn-ea"/>
                <a:cs typeface="+mn-cs"/>
              </a:rPr>
              <a:t>so the market explodes </a:t>
            </a:r>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526A123B-8734-4CCE-B7F8-5FC210F7DBBB}" type="slidenum">
              <a:rPr lang="en-US" smtClean="0"/>
              <a:t>3</a:t>
            </a:fld>
            <a:endParaRPr lang="en-US"/>
          </a:p>
        </p:txBody>
      </p:sp>
    </p:spTree>
    <p:extLst>
      <p:ext uri="{BB962C8B-B14F-4D97-AF65-F5344CB8AC3E}">
        <p14:creationId xmlns:p14="http://schemas.microsoft.com/office/powerpoint/2010/main" val="2582916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estimated that the current market size of Big Data in 2017 is </a:t>
            </a:r>
          </a:p>
        </p:txBody>
      </p:sp>
      <p:sp>
        <p:nvSpPr>
          <p:cNvPr id="4" name="Slide Number Placeholder 3"/>
          <p:cNvSpPr>
            <a:spLocks noGrp="1"/>
          </p:cNvSpPr>
          <p:nvPr>
            <p:ph type="sldNum" sz="quarter" idx="10"/>
          </p:nvPr>
        </p:nvSpPr>
        <p:spPr/>
        <p:txBody>
          <a:bodyPr/>
          <a:lstStyle/>
          <a:p>
            <a:fld id="{526A123B-8734-4CCE-B7F8-5FC210F7DBBB}" type="slidenum">
              <a:rPr lang="en-US" smtClean="0"/>
              <a:t>4</a:t>
            </a:fld>
            <a:endParaRPr lang="en-US"/>
          </a:p>
        </p:txBody>
      </p:sp>
    </p:spTree>
    <p:extLst>
      <p:ext uri="{BB962C8B-B14F-4D97-AF65-F5344CB8AC3E}">
        <p14:creationId xmlns:p14="http://schemas.microsoft.com/office/powerpoint/2010/main" val="1971910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estimated that the current market size of Big Data in 2017 is $33.5 billion US (or ~2.3 million bitcoin)</a:t>
            </a:r>
          </a:p>
          <a:p>
            <a:r>
              <a:rPr lang="en-US" dirty="0"/>
              <a:t>The conservative forecast is to surpass $100 Billion in less than a decade</a:t>
            </a:r>
          </a:p>
          <a:p>
            <a:endParaRPr lang="en-US" dirty="0"/>
          </a:p>
          <a:p>
            <a:r>
              <a:rPr lang="en-US" dirty="0"/>
              <a:t>The revenue split by type has been 80% hardware services but software revenue is forecast to double, mostly sourced from services</a:t>
            </a:r>
          </a:p>
          <a:p>
            <a:r>
              <a:rPr lang="en-US" dirty="0"/>
              <a:t>As the software gets better, the need to have professional services lessens.</a:t>
            </a:r>
          </a:p>
          <a:p>
            <a:endParaRPr lang="en-US" dirty="0"/>
          </a:p>
        </p:txBody>
      </p:sp>
      <p:sp>
        <p:nvSpPr>
          <p:cNvPr id="4" name="Slide Number Placeholder 3"/>
          <p:cNvSpPr>
            <a:spLocks noGrp="1"/>
          </p:cNvSpPr>
          <p:nvPr>
            <p:ph type="sldNum" sz="quarter" idx="10"/>
          </p:nvPr>
        </p:nvSpPr>
        <p:spPr/>
        <p:txBody>
          <a:bodyPr/>
          <a:lstStyle/>
          <a:p>
            <a:fld id="{526A123B-8734-4CCE-B7F8-5FC210F7DBBB}" type="slidenum">
              <a:rPr lang="en-US" smtClean="0"/>
              <a:t>5</a:t>
            </a:fld>
            <a:endParaRPr lang="en-US"/>
          </a:p>
        </p:txBody>
      </p:sp>
    </p:spTree>
    <p:extLst>
      <p:ext uri="{BB962C8B-B14F-4D97-AF65-F5344CB8AC3E}">
        <p14:creationId xmlns:p14="http://schemas.microsoft.com/office/powerpoint/2010/main" val="2670043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everyone is talking about it.  </a:t>
            </a:r>
          </a:p>
          <a:p>
            <a:r>
              <a:rPr lang="en-US" dirty="0"/>
              <a:t>Everyone is participating in it’s creation.</a:t>
            </a:r>
          </a:p>
          <a:p>
            <a:r>
              <a:rPr lang="en-US" dirty="0"/>
              <a:t>The market is exploding.</a:t>
            </a:r>
          </a:p>
          <a:p>
            <a:r>
              <a:rPr lang="en-US" dirty="0"/>
              <a:t>And there’s billions to be made.</a:t>
            </a:r>
          </a:p>
          <a:p>
            <a:endParaRPr lang="en-US" dirty="0"/>
          </a:p>
          <a:p>
            <a:r>
              <a:rPr lang="en-US" dirty="0"/>
              <a:t>So what is it again?</a:t>
            </a:r>
          </a:p>
        </p:txBody>
      </p:sp>
      <p:sp>
        <p:nvSpPr>
          <p:cNvPr id="4" name="Slide Number Placeholder 3"/>
          <p:cNvSpPr>
            <a:spLocks noGrp="1"/>
          </p:cNvSpPr>
          <p:nvPr>
            <p:ph type="sldNum" sz="quarter" idx="10"/>
          </p:nvPr>
        </p:nvSpPr>
        <p:spPr/>
        <p:txBody>
          <a:bodyPr/>
          <a:lstStyle/>
          <a:p>
            <a:fld id="{526A123B-8734-4CCE-B7F8-5FC210F7DBBB}" type="slidenum">
              <a:rPr lang="en-US" smtClean="0"/>
              <a:t>6</a:t>
            </a:fld>
            <a:endParaRPr lang="en-US"/>
          </a:p>
        </p:txBody>
      </p:sp>
    </p:spTree>
    <p:extLst>
      <p:ext uri="{BB962C8B-B14F-4D97-AF65-F5344CB8AC3E}">
        <p14:creationId xmlns:p14="http://schemas.microsoft.com/office/powerpoint/2010/main" val="3575056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10 people what big data is and you’ll likely get 10 different answers…but with themes and commonalities.</a:t>
            </a:r>
          </a:p>
          <a:p>
            <a:endParaRPr lang="en-US" dirty="0"/>
          </a:p>
          <a:p>
            <a:r>
              <a:rPr lang="en-US" dirty="0"/>
              <a:t>Let’s take a look at a few of the more popular definitions.</a:t>
            </a:r>
          </a:p>
          <a:p>
            <a:endParaRPr lang="en-US" dirty="0"/>
          </a:p>
          <a:p>
            <a:r>
              <a:rPr lang="en-US" dirty="0"/>
              <a:t>#1 – 3Vs: Volume, Variety and Velocity</a:t>
            </a:r>
          </a:p>
          <a:p>
            <a:r>
              <a:rPr lang="en-US" dirty="0"/>
              <a:t>#2 - #1 + cost pressures and need for something new</a:t>
            </a:r>
          </a:p>
          <a:p>
            <a:r>
              <a:rPr lang="en-US" dirty="0"/>
              <a:t>#3 – sounds a lot like 2 but scores higher in buzzword bingo.</a:t>
            </a:r>
          </a:p>
          <a:p>
            <a:r>
              <a:rPr lang="en-US" dirty="0"/>
              <a:t>#4 – 4 Vs: Volume, Variety, Velocity and Value/Veracity</a:t>
            </a:r>
          </a:p>
        </p:txBody>
      </p:sp>
      <p:sp>
        <p:nvSpPr>
          <p:cNvPr id="4" name="Slide Number Placeholder 3"/>
          <p:cNvSpPr>
            <a:spLocks noGrp="1"/>
          </p:cNvSpPr>
          <p:nvPr>
            <p:ph type="sldNum" sz="quarter" idx="10"/>
          </p:nvPr>
        </p:nvSpPr>
        <p:spPr/>
        <p:txBody>
          <a:bodyPr/>
          <a:lstStyle/>
          <a:p>
            <a:fld id="{526A123B-8734-4CCE-B7F8-5FC210F7DBBB}" type="slidenum">
              <a:rPr lang="en-US" smtClean="0"/>
              <a:t>7</a:t>
            </a:fld>
            <a:endParaRPr lang="en-US"/>
          </a:p>
        </p:txBody>
      </p:sp>
    </p:spTree>
    <p:extLst>
      <p:ext uri="{BB962C8B-B14F-4D97-AF65-F5344CB8AC3E}">
        <p14:creationId xmlns:p14="http://schemas.microsoft.com/office/powerpoint/2010/main" val="4052206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Instead of be confined to a single comprehensive definition, let’s talk about the </a:t>
            </a:r>
            <a:r>
              <a:rPr lang="en-US" b="1" dirty="0"/>
              <a:t>4 dimensions of big data we heard from those definitions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300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300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526A123B-8734-4CCE-B7F8-5FC210F7DBBB}" type="slidenum">
              <a:rPr lang="en-US" smtClean="0"/>
              <a:t>8</a:t>
            </a:fld>
            <a:endParaRPr lang="en-US"/>
          </a:p>
        </p:txBody>
      </p:sp>
    </p:spTree>
    <p:extLst>
      <p:ext uri="{BB962C8B-B14F-4D97-AF65-F5344CB8AC3E}">
        <p14:creationId xmlns:p14="http://schemas.microsoft.com/office/powerpoint/2010/main" val="1990693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Volume – 	</a:t>
            </a:r>
            <a:r>
              <a:rPr lang="en-US" b="0" dirty="0"/>
              <a:t>40 Zettabytes by 2020. </a:t>
            </a:r>
            <a:r>
              <a:rPr lang="en-US" sz="1200" b="0" i="0" kern="1200" dirty="0">
                <a:solidFill>
                  <a:schemeClr val="tx1"/>
                </a:solidFill>
                <a:effectLst/>
                <a:latin typeface="+mn-lt"/>
                <a:ea typeface="+mn-ea"/>
                <a:cs typeface="+mn-cs"/>
              </a:rPr>
              <a:t>300x increase from 2005.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2.5 Quintillion bytes created every 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2.7 </a:t>
            </a:r>
            <a:r>
              <a:rPr lang="en-US" sz="1200" b="0" i="0" kern="1200" dirty="0" err="1">
                <a:solidFill>
                  <a:schemeClr val="tx1"/>
                </a:solidFill>
                <a:effectLst/>
                <a:latin typeface="+mn-lt"/>
                <a:ea typeface="+mn-ea"/>
                <a:cs typeface="+mn-cs"/>
              </a:rPr>
              <a:t>Zetabytes</a:t>
            </a:r>
            <a:r>
              <a:rPr lang="en-US" sz="1200" b="0" i="0" kern="1200" dirty="0">
                <a:solidFill>
                  <a:schemeClr val="tx1"/>
                </a:solidFill>
                <a:effectLst/>
                <a:latin typeface="+mn-lt"/>
                <a:ea typeface="+mn-ea"/>
                <a:cs typeface="+mn-cs"/>
              </a:rPr>
              <a:t> of data exist in the digital universe today – 2.7M terabytes. </a:t>
            </a:r>
          </a:p>
          <a:p>
            <a:endParaRPr lang="en-US" dirty="0"/>
          </a:p>
        </p:txBody>
      </p:sp>
      <p:sp>
        <p:nvSpPr>
          <p:cNvPr id="4" name="Slide Number Placeholder 3"/>
          <p:cNvSpPr>
            <a:spLocks noGrp="1"/>
          </p:cNvSpPr>
          <p:nvPr>
            <p:ph type="sldNum" sz="quarter" idx="10"/>
          </p:nvPr>
        </p:nvSpPr>
        <p:spPr/>
        <p:txBody>
          <a:bodyPr/>
          <a:lstStyle/>
          <a:p>
            <a:fld id="{526A123B-8734-4CCE-B7F8-5FC210F7DBBB}" type="slidenum">
              <a:rPr lang="en-US" smtClean="0"/>
              <a:t>9</a:t>
            </a:fld>
            <a:endParaRPr lang="en-US"/>
          </a:p>
        </p:txBody>
      </p:sp>
    </p:spTree>
    <p:extLst>
      <p:ext uri="{BB962C8B-B14F-4D97-AF65-F5344CB8AC3E}">
        <p14:creationId xmlns:p14="http://schemas.microsoft.com/office/powerpoint/2010/main" val="244713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Velocity </a:t>
            </a:r>
            <a:r>
              <a:rPr lang="en-US" dirty="0"/>
              <a:t>– 	1 TB data in 6.5 hours of NYSE trading…not to mention all the other markets</a:t>
            </a:r>
          </a:p>
          <a:p>
            <a:r>
              <a:rPr lang="en-US" dirty="0"/>
              <a:t>	2.5 network connections per person on earth….as of last year</a:t>
            </a:r>
          </a:p>
        </p:txBody>
      </p:sp>
      <p:sp>
        <p:nvSpPr>
          <p:cNvPr id="4" name="Slide Number Placeholder 3"/>
          <p:cNvSpPr>
            <a:spLocks noGrp="1"/>
          </p:cNvSpPr>
          <p:nvPr>
            <p:ph type="sldNum" sz="quarter" idx="10"/>
          </p:nvPr>
        </p:nvSpPr>
        <p:spPr/>
        <p:txBody>
          <a:bodyPr/>
          <a:lstStyle/>
          <a:p>
            <a:fld id="{526A123B-8734-4CCE-B7F8-5FC210F7DBBB}" type="slidenum">
              <a:rPr lang="en-US" smtClean="0"/>
              <a:t>10</a:t>
            </a:fld>
            <a:endParaRPr lang="en-US"/>
          </a:p>
        </p:txBody>
      </p:sp>
    </p:spTree>
    <p:extLst>
      <p:ext uri="{BB962C8B-B14F-4D97-AF65-F5344CB8AC3E}">
        <p14:creationId xmlns:p14="http://schemas.microsoft.com/office/powerpoint/2010/main" val="2275408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12/11/2017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12/11/2017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12/11/2017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jpe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0.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4.wdp"/><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jpeg"/><Relationship Id="rId1" Type="http://schemas.openxmlformats.org/officeDocument/2006/relationships/slideLayout" Target="../slideLayouts/slideLayout2.xml"/><Relationship Id="rId5" Type="http://schemas.openxmlformats.org/officeDocument/2006/relationships/image" Target="../media/image27.png"/><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AA20CC7-5AD1-4AA6-A265-79CD0D8E3176}"/>
              </a:ext>
            </a:extLst>
          </p:cNvPr>
          <p:cNvSpPr/>
          <p:nvPr/>
        </p:nvSpPr>
        <p:spPr>
          <a:xfrm>
            <a:off x="-66675" y="-76200"/>
            <a:ext cx="12334875" cy="7000875"/>
          </a:xfrm>
          <a:prstGeom prst="rect">
            <a:avLst/>
          </a:prstGeom>
          <a:blipFill dpi="0" rotWithShape="1">
            <a:blip r:embed="rId2">
              <a:alphaModFix amt="28000"/>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54D5A4-FCAD-4535-A1D5-21DC87E4D235}"/>
              </a:ext>
            </a:extLst>
          </p:cNvPr>
          <p:cNvSpPr>
            <a:spLocks noGrp="1"/>
          </p:cNvSpPr>
          <p:nvPr>
            <p:ph type="ctrTitle"/>
          </p:nvPr>
        </p:nvSpPr>
        <p:spPr>
          <a:xfrm>
            <a:off x="1524000" y="1171001"/>
            <a:ext cx="9144000" cy="2387600"/>
          </a:xfrm>
        </p:spPr>
        <p:txBody>
          <a:bodyPr/>
          <a:lstStyle/>
          <a:p>
            <a:r>
              <a:rPr lang="en-US" dirty="0"/>
              <a:t>Big Data and Hadoop</a:t>
            </a:r>
          </a:p>
        </p:txBody>
      </p:sp>
      <p:sp>
        <p:nvSpPr>
          <p:cNvPr id="3" name="Subtitle 2">
            <a:extLst>
              <a:ext uri="{FF2B5EF4-FFF2-40B4-BE49-F238E27FC236}">
                <a16:creationId xmlns:a16="http://schemas.microsoft.com/office/drawing/2014/main" id="{F9BCAAE8-C347-43E2-AB4E-0DFA5786A515}"/>
              </a:ext>
            </a:extLst>
          </p:cNvPr>
          <p:cNvSpPr>
            <a:spLocks noGrp="1"/>
          </p:cNvSpPr>
          <p:nvPr>
            <p:ph type="subTitle" idx="1"/>
          </p:nvPr>
        </p:nvSpPr>
        <p:spPr>
          <a:xfrm>
            <a:off x="1524000" y="3650676"/>
            <a:ext cx="9144000" cy="1655762"/>
          </a:xfrm>
        </p:spPr>
        <p:txBody>
          <a:bodyPr/>
          <a:lstStyle/>
          <a:p>
            <a:pPr>
              <a:spcBef>
                <a:spcPct val="0"/>
              </a:spcBef>
              <a:spcAft>
                <a:spcPts val="600"/>
              </a:spcAft>
            </a:pPr>
            <a:r>
              <a:rPr lang="en-US" dirty="0"/>
              <a:t>Software is eating the world. Data is the new oil.</a:t>
            </a:r>
          </a:p>
          <a:p>
            <a:r>
              <a:rPr lang="en-US" dirty="0"/>
              <a:t>Casey Bain</a:t>
            </a:r>
          </a:p>
          <a:p>
            <a:r>
              <a:rPr lang="en-US" dirty="0"/>
              <a:t>Dec 2017</a:t>
            </a:r>
          </a:p>
        </p:txBody>
      </p:sp>
    </p:spTree>
    <p:extLst>
      <p:ext uri="{BB962C8B-B14F-4D97-AF65-F5344CB8AC3E}">
        <p14:creationId xmlns:p14="http://schemas.microsoft.com/office/powerpoint/2010/main" val="3218176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D797E-32AA-48AF-8808-51672FD50431}"/>
              </a:ext>
            </a:extLst>
          </p:cNvPr>
          <p:cNvSpPr/>
          <p:nvPr/>
        </p:nvSpPr>
        <p:spPr>
          <a:xfrm>
            <a:off x="0" y="0"/>
            <a:ext cx="12192000" cy="6858000"/>
          </a:xfrm>
          <a:prstGeom prst="rect">
            <a:avLst/>
          </a:prstGeom>
          <a:blipFill dpi="0" rotWithShape="1">
            <a:blip r:embed="rId3">
              <a:alphaModFix amt="32000"/>
              <a:extLst>
                <a:ext uri="{BEBA8EAE-BF5A-486C-A8C5-ECC9F3942E4B}">
                  <a14:imgProps xmlns:a14="http://schemas.microsoft.com/office/drawing/2010/main">
                    <a14:imgLayer r:embed="rId4">
                      <a14:imgEffect>
                        <a14:saturation sat="0"/>
                      </a14:imgEffect>
                    </a14:imgLayer>
                  </a14:imgProps>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28E2512-AE76-4DA4-917D-F59CD0631CA2}"/>
              </a:ext>
            </a:extLst>
          </p:cNvPr>
          <p:cNvSpPr/>
          <p:nvPr/>
        </p:nvSpPr>
        <p:spPr>
          <a:xfrm>
            <a:off x="0" y="3429000"/>
            <a:ext cx="4924425" cy="3429000"/>
          </a:xfrm>
          <a:prstGeom prst="rect">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725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D797E-32AA-48AF-8808-51672FD50431}"/>
              </a:ext>
            </a:extLst>
          </p:cNvPr>
          <p:cNvSpPr/>
          <p:nvPr/>
        </p:nvSpPr>
        <p:spPr>
          <a:xfrm>
            <a:off x="0" y="0"/>
            <a:ext cx="12192000" cy="6858000"/>
          </a:xfrm>
          <a:prstGeom prst="rect">
            <a:avLst/>
          </a:prstGeom>
          <a:blipFill dpi="0" rotWithShape="1">
            <a:blip r:embed="rId3">
              <a:alphaModFix amt="32000"/>
              <a:extLst>
                <a:ext uri="{BEBA8EAE-BF5A-486C-A8C5-ECC9F3942E4B}">
                  <a14:imgProps xmlns:a14="http://schemas.microsoft.com/office/drawing/2010/main">
                    <a14:imgLayer r:embed="rId4">
                      <a14:imgEffect>
                        <a14:saturation sat="0"/>
                      </a14:imgEffect>
                    </a14:imgLayer>
                  </a14:imgProps>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9CC68CC-A059-4058-A320-24CFAE6271EF}"/>
              </a:ext>
            </a:extLst>
          </p:cNvPr>
          <p:cNvSpPr/>
          <p:nvPr/>
        </p:nvSpPr>
        <p:spPr>
          <a:xfrm>
            <a:off x="7229475" y="0"/>
            <a:ext cx="4962525" cy="34671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3651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D797E-32AA-48AF-8808-51672FD50431}"/>
              </a:ext>
            </a:extLst>
          </p:cNvPr>
          <p:cNvSpPr/>
          <p:nvPr/>
        </p:nvSpPr>
        <p:spPr>
          <a:xfrm>
            <a:off x="0" y="0"/>
            <a:ext cx="12192000" cy="6858000"/>
          </a:xfrm>
          <a:prstGeom prst="rect">
            <a:avLst/>
          </a:prstGeom>
          <a:blipFill dpi="0" rotWithShape="1">
            <a:blip r:embed="rId3">
              <a:alphaModFix amt="32000"/>
              <a:extLst>
                <a:ext uri="{BEBA8EAE-BF5A-486C-A8C5-ECC9F3942E4B}">
                  <a14:imgProps xmlns:a14="http://schemas.microsoft.com/office/drawing/2010/main">
                    <a14:imgLayer r:embed="rId4">
                      <a14:imgEffect>
                        <a14:saturation sat="0"/>
                      </a14:imgEffect>
                    </a14:imgLayer>
                  </a14:imgProps>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8129FAA-F47A-4265-994C-DC7B08776DCE}"/>
              </a:ext>
            </a:extLst>
          </p:cNvPr>
          <p:cNvSpPr/>
          <p:nvPr/>
        </p:nvSpPr>
        <p:spPr>
          <a:xfrm>
            <a:off x="7229475" y="3390900"/>
            <a:ext cx="4962525" cy="346710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7468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3BB5D57-6178-4F62-B472-0312F6D95A8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098166D-21A9-427E-95C6-7E12C3F626FA}"/>
              </a:ext>
            </a:extLst>
          </p:cNvPr>
          <p:cNvPicPr>
            <a:picLocks noChangeAspect="1"/>
          </p:cNvPicPr>
          <p:nvPr/>
        </p:nvPicPr>
        <p:blipFill rotWithShape="1">
          <a:blip r:embed="rId3"/>
          <a:srcRect t="4262" r="1" b="3690"/>
          <a:stretch/>
        </p:blipFill>
        <p:spPr>
          <a:xfrm>
            <a:off x="643467" y="643467"/>
            <a:ext cx="10905066" cy="5571066"/>
          </a:xfrm>
          <a:prstGeom prst="rect">
            <a:avLst/>
          </a:prstGeom>
        </p:spPr>
      </p:pic>
      <p:sp>
        <p:nvSpPr>
          <p:cNvPr id="11" name="Rectangle 10">
            <a:extLst>
              <a:ext uri="{FF2B5EF4-FFF2-40B4-BE49-F238E27FC236}">
                <a16:creationId xmlns:a16="http://schemas.microsoft.com/office/drawing/2014/main" id="{4C61BD32-7542-4D52-BA5A-3ADE869BF8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8177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C0709B-BA20-4FA2-B254-096AB0C72D69}"/>
              </a:ext>
            </a:extLst>
          </p:cNvPr>
          <p:cNvPicPr>
            <a:picLocks noChangeAspect="1"/>
          </p:cNvPicPr>
          <p:nvPr/>
        </p:nvPicPr>
        <p:blipFill>
          <a:blip r:embed="rId3"/>
          <a:stretch>
            <a:fillRect/>
          </a:stretch>
        </p:blipFill>
        <p:spPr>
          <a:xfrm>
            <a:off x="0" y="66675"/>
            <a:ext cx="12192000" cy="6867525"/>
          </a:xfrm>
          <a:prstGeom prst="rect">
            <a:avLst/>
          </a:prstGeom>
        </p:spPr>
      </p:pic>
    </p:spTree>
    <p:extLst>
      <p:ext uri="{BB962C8B-B14F-4D97-AF65-F5344CB8AC3E}">
        <p14:creationId xmlns:p14="http://schemas.microsoft.com/office/powerpoint/2010/main" val="330647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2" descr="http://www.futuristgerd.com/share/2015/08/yuri-slideshare-software-eating-the-world-every-company-1-1024x619.png">
            <a:extLst>
              <a:ext uri="{FF2B5EF4-FFF2-40B4-BE49-F238E27FC236}">
                <a16:creationId xmlns:a16="http://schemas.microsoft.com/office/drawing/2014/main" id="{DE8C2153-4B44-47B6-BA4B-16C6AB416A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2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048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C3AB77-114F-4040-BFF5-3CBC206ECA4D}"/>
              </a:ext>
            </a:extLst>
          </p:cNvPr>
          <p:cNvPicPr>
            <a:picLocks noChangeAspect="1"/>
          </p:cNvPicPr>
          <p:nvPr/>
        </p:nvPicPr>
        <p:blipFill>
          <a:blip r:embed="rId3"/>
          <a:stretch>
            <a:fillRect/>
          </a:stretch>
        </p:blipFill>
        <p:spPr>
          <a:xfrm>
            <a:off x="1719071" y="0"/>
            <a:ext cx="8753857" cy="6858000"/>
          </a:xfrm>
          <a:prstGeom prst="rect">
            <a:avLst/>
          </a:prstGeom>
        </p:spPr>
      </p:pic>
    </p:spTree>
    <p:extLst>
      <p:ext uri="{BB962C8B-B14F-4D97-AF65-F5344CB8AC3E}">
        <p14:creationId xmlns:p14="http://schemas.microsoft.com/office/powerpoint/2010/main" val="2807113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330D1-0551-4C0C-8D49-DD3FC3DA8DB3}"/>
              </a:ext>
            </a:extLst>
          </p:cNvPr>
          <p:cNvSpPr>
            <a:spLocks noGrp="1"/>
          </p:cNvSpPr>
          <p:nvPr>
            <p:ph type="title"/>
          </p:nvPr>
        </p:nvSpPr>
        <p:spPr>
          <a:xfrm>
            <a:off x="838200" y="365125"/>
            <a:ext cx="2875655" cy="1325563"/>
          </a:xfrm>
        </p:spPr>
        <p:txBody>
          <a:bodyPr/>
          <a:lstStyle/>
          <a:p>
            <a:r>
              <a:rPr lang="en-US" dirty="0"/>
              <a:t>	   		</a:t>
            </a:r>
          </a:p>
        </p:txBody>
      </p:sp>
      <p:sp>
        <p:nvSpPr>
          <p:cNvPr id="3" name="Content Placeholder 2">
            <a:extLst>
              <a:ext uri="{FF2B5EF4-FFF2-40B4-BE49-F238E27FC236}">
                <a16:creationId xmlns:a16="http://schemas.microsoft.com/office/drawing/2014/main" id="{6E3D84B1-F4AA-4DE4-B112-4CAEA05400F0}"/>
              </a:ext>
            </a:extLst>
          </p:cNvPr>
          <p:cNvSpPr>
            <a:spLocks noGrp="1"/>
          </p:cNvSpPr>
          <p:nvPr>
            <p:ph idx="1"/>
          </p:nvPr>
        </p:nvSpPr>
        <p:spPr>
          <a:xfrm>
            <a:off x="4343400" y="457597"/>
            <a:ext cx="7143750" cy="2418954"/>
          </a:xfrm>
        </p:spPr>
        <p:txBody>
          <a:bodyPr>
            <a:normAutofit/>
          </a:bodyPr>
          <a:lstStyle/>
          <a:p>
            <a:pPr marL="0" indent="0">
              <a:buClr>
                <a:srgbClr val="232323"/>
              </a:buClr>
              <a:buNone/>
            </a:pPr>
            <a:r>
              <a:rPr lang="en-US" u="sng" dirty="0">
                <a:solidFill>
                  <a:srgbClr val="539D9B"/>
                </a:solidFill>
              </a:rPr>
              <a:t>H</a:t>
            </a:r>
            <a:r>
              <a:rPr lang="en-US" dirty="0"/>
              <a:t>adoop </a:t>
            </a:r>
            <a:r>
              <a:rPr lang="en-US" u="sng" dirty="0">
                <a:solidFill>
                  <a:srgbClr val="539D9B"/>
                </a:solidFill>
              </a:rPr>
              <a:t>D</a:t>
            </a:r>
            <a:r>
              <a:rPr lang="en-US" dirty="0"/>
              <a:t>istributed </a:t>
            </a:r>
            <a:r>
              <a:rPr lang="en-US" u="sng" dirty="0">
                <a:solidFill>
                  <a:srgbClr val="539D9B"/>
                </a:solidFill>
              </a:rPr>
              <a:t>F</a:t>
            </a:r>
            <a:r>
              <a:rPr lang="en-US" dirty="0"/>
              <a:t>ile </a:t>
            </a:r>
            <a:r>
              <a:rPr lang="en-US" u="sng" dirty="0">
                <a:solidFill>
                  <a:srgbClr val="539D9B"/>
                </a:solidFill>
              </a:rPr>
              <a:t>S</a:t>
            </a:r>
            <a:r>
              <a:rPr lang="en-US" dirty="0"/>
              <a:t>ystem</a:t>
            </a:r>
          </a:p>
          <a:p>
            <a:r>
              <a:rPr lang="en-US" sz="1800" dirty="0"/>
              <a:t>Java based file system that provides scalable and reliable data storage for large volumes of data</a:t>
            </a:r>
          </a:p>
          <a:p>
            <a:r>
              <a:rPr lang="en-US" sz="1800" dirty="0"/>
              <a:t>designed to span large clusters of commodity servers</a:t>
            </a:r>
          </a:p>
          <a:p>
            <a:r>
              <a:rPr lang="en-US" sz="1800" dirty="0"/>
              <a:t>scalable, fault-tolerant, distributed storage system that works closely with a wide variety of concurrent data access applications, coordinated by YARN</a:t>
            </a:r>
          </a:p>
        </p:txBody>
      </p:sp>
      <p:pic>
        <p:nvPicPr>
          <p:cNvPr id="5" name="Picture 2" descr="https://hadoop.apache.org/docs/r2.7.1/hadoop-project-dist/hadoop-hdfs/images/hdfs-logo.jpg">
            <a:extLst>
              <a:ext uri="{FF2B5EF4-FFF2-40B4-BE49-F238E27FC236}">
                <a16:creationId xmlns:a16="http://schemas.microsoft.com/office/drawing/2014/main" id="{9E9B0487-CEC0-4DC6-92AE-4CDCAD9C6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1588" y="365125"/>
            <a:ext cx="200977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s://2s7gjr373w3x22jf92z99mgm5w-wpengine.netdna-ssl.com/wp-content/uploads/2017/05/hadoop-yarn.png">
            <a:extLst>
              <a:ext uri="{FF2B5EF4-FFF2-40B4-BE49-F238E27FC236}">
                <a16:creationId xmlns:a16="http://schemas.microsoft.com/office/drawing/2014/main" id="{D9C6427B-4B67-4DE7-9E17-08AEA8B100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119" y="3943350"/>
            <a:ext cx="2017815" cy="1281906"/>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a:extLst>
              <a:ext uri="{FF2B5EF4-FFF2-40B4-BE49-F238E27FC236}">
                <a16:creationId xmlns:a16="http://schemas.microsoft.com/office/drawing/2014/main" id="{B95C7E60-0EB9-4722-B3C2-D0A1EF154827}"/>
              </a:ext>
            </a:extLst>
          </p:cNvPr>
          <p:cNvSpPr txBox="1">
            <a:spLocks/>
          </p:cNvSpPr>
          <p:nvPr/>
        </p:nvSpPr>
        <p:spPr>
          <a:xfrm>
            <a:off x="4343400" y="3349625"/>
            <a:ext cx="7143750" cy="246062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232323"/>
              </a:buClr>
              <a:buNone/>
            </a:pPr>
            <a:r>
              <a:rPr lang="en-US" sz="4500" u="sng" dirty="0">
                <a:solidFill>
                  <a:srgbClr val="539D9B"/>
                </a:solidFill>
              </a:rPr>
              <a:t>Y</a:t>
            </a:r>
            <a:r>
              <a:rPr lang="en-US" sz="4500" dirty="0"/>
              <a:t>et </a:t>
            </a:r>
            <a:r>
              <a:rPr lang="en-US" sz="4500" u="sng" dirty="0">
                <a:solidFill>
                  <a:srgbClr val="539D9B"/>
                </a:solidFill>
              </a:rPr>
              <a:t>A</a:t>
            </a:r>
            <a:r>
              <a:rPr lang="en-US" sz="4500" dirty="0"/>
              <a:t>nother </a:t>
            </a:r>
            <a:r>
              <a:rPr lang="en-US" sz="4500" u="sng" dirty="0">
                <a:solidFill>
                  <a:srgbClr val="539D9B"/>
                </a:solidFill>
              </a:rPr>
              <a:t>R</a:t>
            </a:r>
            <a:r>
              <a:rPr lang="en-US" sz="4500" dirty="0"/>
              <a:t>esource </a:t>
            </a:r>
            <a:r>
              <a:rPr lang="en-US" sz="4500" u="sng" dirty="0">
                <a:solidFill>
                  <a:srgbClr val="539D9B"/>
                </a:solidFill>
              </a:rPr>
              <a:t>N</a:t>
            </a:r>
            <a:r>
              <a:rPr lang="en-US" sz="4500" dirty="0"/>
              <a:t>egotiator</a:t>
            </a:r>
          </a:p>
          <a:p>
            <a:r>
              <a:rPr lang="en-US" dirty="0"/>
              <a:t>Framework that facilitates writing distributed processing frameworks and applications</a:t>
            </a:r>
          </a:p>
          <a:p>
            <a:r>
              <a:rPr lang="en-US" dirty="0"/>
              <a:t>Coordinates a wide variety of concurrent data access applications</a:t>
            </a:r>
          </a:p>
          <a:p>
            <a:pPr marL="0" indent="0">
              <a:buNone/>
            </a:pPr>
            <a:endParaRPr lang="en-US" dirty="0"/>
          </a:p>
          <a:p>
            <a:pPr lvl="1"/>
            <a:r>
              <a:rPr lang="en-US" b="1" dirty="0" err="1"/>
              <a:t>ResourceManager</a:t>
            </a:r>
            <a:r>
              <a:rPr lang="en-US" b="1" dirty="0"/>
              <a:t>: </a:t>
            </a:r>
            <a:r>
              <a:rPr lang="en-US" dirty="0"/>
              <a:t> keeps track of live nodes and the available resources</a:t>
            </a:r>
          </a:p>
          <a:p>
            <a:pPr lvl="1"/>
            <a:r>
              <a:rPr lang="en-US" b="1" dirty="0" err="1"/>
              <a:t>ApplicationMaster</a:t>
            </a:r>
            <a:r>
              <a:rPr lang="en-US" b="1" dirty="0"/>
              <a:t>: </a:t>
            </a:r>
            <a:r>
              <a:rPr lang="en-US" dirty="0"/>
              <a:t>coordinates the execution of all tasks within its application &amp; asks for resource containers to run tasks</a:t>
            </a:r>
          </a:p>
          <a:p>
            <a:pPr lvl="1"/>
            <a:r>
              <a:rPr lang="en-US" b="1" dirty="0" err="1"/>
              <a:t>NodeManager</a:t>
            </a:r>
            <a:r>
              <a:rPr lang="en-US" b="1" dirty="0"/>
              <a:t>: </a:t>
            </a:r>
            <a:r>
              <a:rPr lang="en-US" dirty="0"/>
              <a:t>takes care of the individual compute nodes in a Hadoop cluster</a:t>
            </a:r>
          </a:p>
          <a:p>
            <a:endParaRPr lang="en-US" dirty="0"/>
          </a:p>
        </p:txBody>
      </p:sp>
      <p:sp>
        <p:nvSpPr>
          <p:cNvPr id="21" name="Content Placeholder 2">
            <a:extLst>
              <a:ext uri="{FF2B5EF4-FFF2-40B4-BE49-F238E27FC236}">
                <a16:creationId xmlns:a16="http://schemas.microsoft.com/office/drawing/2014/main" id="{108B4349-DA93-4198-8B9E-F6C938C073B8}"/>
              </a:ext>
            </a:extLst>
          </p:cNvPr>
          <p:cNvSpPr txBox="1">
            <a:spLocks/>
          </p:cNvSpPr>
          <p:nvPr/>
        </p:nvSpPr>
        <p:spPr>
          <a:xfrm>
            <a:off x="4343400" y="5810250"/>
            <a:ext cx="7143750" cy="781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232323"/>
              </a:buClr>
              <a:buNone/>
            </a:pPr>
            <a:endParaRPr lang="en-US" dirty="0"/>
          </a:p>
        </p:txBody>
      </p:sp>
      <p:sp>
        <p:nvSpPr>
          <p:cNvPr id="16" name="TextBox 15">
            <a:extLst>
              <a:ext uri="{FF2B5EF4-FFF2-40B4-BE49-F238E27FC236}">
                <a16:creationId xmlns:a16="http://schemas.microsoft.com/office/drawing/2014/main" id="{0BC572CE-D9FC-42E4-8292-8547DA84023B}"/>
              </a:ext>
            </a:extLst>
          </p:cNvPr>
          <p:cNvSpPr txBox="1"/>
          <p:nvPr/>
        </p:nvSpPr>
        <p:spPr>
          <a:xfrm>
            <a:off x="2343151" y="6062146"/>
            <a:ext cx="7867650" cy="369332"/>
          </a:xfrm>
          <a:prstGeom prst="rect">
            <a:avLst/>
          </a:prstGeom>
          <a:noFill/>
        </p:spPr>
        <p:txBody>
          <a:bodyPr wrap="square" rtlCol="0">
            <a:spAutoFit/>
          </a:bodyPr>
          <a:lstStyle/>
          <a:p>
            <a:r>
              <a:rPr lang="en-US" dirty="0">
                <a:solidFill>
                  <a:srgbClr val="539D9B"/>
                </a:solidFill>
              </a:rPr>
              <a:t>HDFS</a:t>
            </a:r>
            <a:r>
              <a:rPr lang="en-US" dirty="0"/>
              <a:t> &amp; </a:t>
            </a:r>
            <a:r>
              <a:rPr lang="en-US" dirty="0">
                <a:solidFill>
                  <a:srgbClr val="539D9B"/>
                </a:solidFill>
              </a:rPr>
              <a:t>YARN</a:t>
            </a:r>
            <a:r>
              <a:rPr lang="en-US" dirty="0"/>
              <a:t> together form the data management layer of Apache Hadoop</a:t>
            </a:r>
          </a:p>
        </p:txBody>
      </p:sp>
      <p:grpSp>
        <p:nvGrpSpPr>
          <p:cNvPr id="19" name="Group 18">
            <a:extLst>
              <a:ext uri="{FF2B5EF4-FFF2-40B4-BE49-F238E27FC236}">
                <a16:creationId xmlns:a16="http://schemas.microsoft.com/office/drawing/2014/main" id="{41C6782E-FB51-44F1-A5B9-BA15287CCE7F}"/>
              </a:ext>
            </a:extLst>
          </p:cNvPr>
          <p:cNvGrpSpPr/>
          <p:nvPr/>
        </p:nvGrpSpPr>
        <p:grpSpPr>
          <a:xfrm>
            <a:off x="419098" y="1791494"/>
            <a:ext cx="3294757" cy="1994693"/>
            <a:chOff x="419098" y="1791494"/>
            <a:chExt cx="3294757" cy="1994693"/>
          </a:xfrm>
        </p:grpSpPr>
        <p:grpSp>
          <p:nvGrpSpPr>
            <p:cNvPr id="7" name="Group 6">
              <a:extLst>
                <a:ext uri="{FF2B5EF4-FFF2-40B4-BE49-F238E27FC236}">
                  <a16:creationId xmlns:a16="http://schemas.microsoft.com/office/drawing/2014/main" id="{A7E62FC9-1D92-4B00-8443-2581DDF51E69}"/>
                </a:ext>
              </a:extLst>
            </p:cNvPr>
            <p:cNvGrpSpPr/>
            <p:nvPr/>
          </p:nvGrpSpPr>
          <p:grpSpPr>
            <a:xfrm>
              <a:off x="419100" y="1791494"/>
              <a:ext cx="3294755" cy="1994693"/>
              <a:chOff x="400050" y="3967162"/>
              <a:chExt cx="3294755" cy="1994693"/>
            </a:xfrm>
          </p:grpSpPr>
          <p:pic>
            <p:nvPicPr>
              <p:cNvPr id="11" name="Picture 10">
                <a:extLst>
                  <a:ext uri="{FF2B5EF4-FFF2-40B4-BE49-F238E27FC236}">
                    <a16:creationId xmlns:a16="http://schemas.microsoft.com/office/drawing/2014/main" id="{07CB7C66-84B7-4F2E-834B-B7B3208FDEC2}"/>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400050" y="3967162"/>
                <a:ext cx="3294755" cy="1924050"/>
              </a:xfrm>
              <a:prstGeom prst="rect">
                <a:avLst/>
              </a:prstGeom>
            </p:spPr>
          </p:pic>
          <p:pic>
            <p:nvPicPr>
              <p:cNvPr id="4" name="Picture 3">
                <a:extLst>
                  <a:ext uri="{FF2B5EF4-FFF2-40B4-BE49-F238E27FC236}">
                    <a16:creationId xmlns:a16="http://schemas.microsoft.com/office/drawing/2014/main" id="{29C34DFD-84FF-4EB0-9718-803822D27D88}"/>
                  </a:ext>
                </a:extLst>
              </p:cNvPr>
              <p:cNvPicPr>
                <a:picLocks noChangeAspect="1"/>
              </p:cNvPicPr>
              <p:nvPr/>
            </p:nvPicPr>
            <p:blipFill rotWithShape="1">
              <a:blip r:embed="rId7"/>
              <a:srcRect t="82177" r="17029" b="-3918"/>
              <a:stretch/>
            </p:blipFill>
            <p:spPr>
              <a:xfrm>
                <a:off x="400050" y="5543549"/>
                <a:ext cx="2733675" cy="418306"/>
              </a:xfrm>
              <a:prstGeom prst="rect">
                <a:avLst/>
              </a:prstGeom>
            </p:spPr>
          </p:pic>
        </p:grpSp>
        <p:pic>
          <p:nvPicPr>
            <p:cNvPr id="23" name="Picture 22">
              <a:extLst>
                <a:ext uri="{FF2B5EF4-FFF2-40B4-BE49-F238E27FC236}">
                  <a16:creationId xmlns:a16="http://schemas.microsoft.com/office/drawing/2014/main" id="{B52B4FCF-DA75-4AC4-8B3E-D9A328BB2068}"/>
                </a:ext>
              </a:extLst>
            </p:cNvPr>
            <p:cNvPicPr>
              <a:picLocks noChangeAspect="1"/>
            </p:cNvPicPr>
            <p:nvPr/>
          </p:nvPicPr>
          <p:blipFill rotWithShape="1">
            <a:blip r:embed="rId8"/>
            <a:srcRect t="66213" r="17029" b="18069"/>
            <a:stretch/>
          </p:blipFill>
          <p:spPr>
            <a:xfrm>
              <a:off x="419098" y="3065462"/>
              <a:ext cx="2733678" cy="302419"/>
            </a:xfrm>
            <a:prstGeom prst="rect">
              <a:avLst/>
            </a:prstGeom>
          </p:spPr>
        </p:pic>
      </p:grpSp>
    </p:spTree>
    <p:extLst>
      <p:ext uri="{BB962C8B-B14F-4D97-AF65-F5344CB8AC3E}">
        <p14:creationId xmlns:p14="http://schemas.microsoft.com/office/powerpoint/2010/main" val="3002110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330D1-0551-4C0C-8D49-DD3FC3DA8DB3}"/>
              </a:ext>
            </a:extLst>
          </p:cNvPr>
          <p:cNvSpPr>
            <a:spLocks noGrp="1"/>
          </p:cNvSpPr>
          <p:nvPr>
            <p:ph type="title"/>
          </p:nvPr>
        </p:nvSpPr>
        <p:spPr>
          <a:xfrm>
            <a:off x="838200" y="365125"/>
            <a:ext cx="10515600" cy="1325563"/>
          </a:xfrm>
        </p:spPr>
        <p:txBody>
          <a:bodyPr/>
          <a:lstStyle/>
          <a:p>
            <a:r>
              <a:rPr lang="en-US" dirty="0"/>
              <a:t>	   		</a:t>
            </a:r>
          </a:p>
        </p:txBody>
      </p:sp>
      <p:sp>
        <p:nvSpPr>
          <p:cNvPr id="3" name="Content Placeholder 2">
            <a:extLst>
              <a:ext uri="{FF2B5EF4-FFF2-40B4-BE49-F238E27FC236}">
                <a16:creationId xmlns:a16="http://schemas.microsoft.com/office/drawing/2014/main" id="{6E3D84B1-F4AA-4DE4-B112-4CAEA05400F0}"/>
              </a:ext>
            </a:extLst>
          </p:cNvPr>
          <p:cNvSpPr>
            <a:spLocks noGrp="1"/>
          </p:cNvSpPr>
          <p:nvPr>
            <p:ph idx="1"/>
          </p:nvPr>
        </p:nvSpPr>
        <p:spPr>
          <a:xfrm>
            <a:off x="4143374" y="365125"/>
            <a:ext cx="7210425" cy="5811838"/>
          </a:xfrm>
        </p:spPr>
        <p:txBody>
          <a:bodyPr/>
          <a:lstStyle/>
          <a:p>
            <a:pPr marL="0" indent="0">
              <a:buNone/>
            </a:pPr>
            <a:r>
              <a:rPr lang="en-US" dirty="0"/>
              <a:t>HIVE is a data warehouse software project built on top of Hadoop.</a:t>
            </a:r>
          </a:p>
          <a:p>
            <a:pPr marL="0" indent="0">
              <a:buNone/>
            </a:pPr>
            <a:endParaRPr lang="en-US" dirty="0"/>
          </a:p>
          <a:p>
            <a:r>
              <a:rPr lang="en-US" dirty="0"/>
              <a:t>Designed for OLAP</a:t>
            </a:r>
          </a:p>
          <a:p>
            <a:r>
              <a:rPr lang="en-US" dirty="0"/>
              <a:t>de facto standard for SQL like queries in Hadoop</a:t>
            </a:r>
          </a:p>
          <a:p>
            <a:r>
              <a:rPr lang="en-US" dirty="0"/>
              <a:t>Provides the ability to project structures on to data much like relational databases</a:t>
            </a:r>
          </a:p>
          <a:p>
            <a:r>
              <a:rPr lang="en-US" dirty="0"/>
              <a:t>Stores schema in database and processed data on HDFS</a:t>
            </a:r>
          </a:p>
          <a:p>
            <a:r>
              <a:rPr lang="en-US" dirty="0"/>
              <a:t>To accelerate queries, it provides indexing</a:t>
            </a:r>
          </a:p>
          <a:p>
            <a:r>
              <a:rPr lang="en-US" dirty="0"/>
              <a:t>Familiar, fast and scalable</a:t>
            </a:r>
          </a:p>
        </p:txBody>
      </p:sp>
      <p:grpSp>
        <p:nvGrpSpPr>
          <p:cNvPr id="4" name="Group 3">
            <a:extLst>
              <a:ext uri="{FF2B5EF4-FFF2-40B4-BE49-F238E27FC236}">
                <a16:creationId xmlns:a16="http://schemas.microsoft.com/office/drawing/2014/main" id="{B8A1D701-B8B2-4636-836D-896B7346FDD0}"/>
              </a:ext>
            </a:extLst>
          </p:cNvPr>
          <p:cNvGrpSpPr/>
          <p:nvPr/>
        </p:nvGrpSpPr>
        <p:grpSpPr>
          <a:xfrm>
            <a:off x="419546" y="1804988"/>
            <a:ext cx="3294755" cy="1924050"/>
            <a:chOff x="419546" y="1804988"/>
            <a:chExt cx="3294755" cy="1924050"/>
          </a:xfrm>
        </p:grpSpPr>
        <p:pic>
          <p:nvPicPr>
            <p:cNvPr id="7" name="Picture 6">
              <a:extLst>
                <a:ext uri="{FF2B5EF4-FFF2-40B4-BE49-F238E27FC236}">
                  <a16:creationId xmlns:a16="http://schemas.microsoft.com/office/drawing/2014/main" id="{4A73746F-360D-45E1-93BF-1A39C201E205}"/>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19546" y="1804988"/>
              <a:ext cx="3294755" cy="1924050"/>
            </a:xfrm>
            <a:prstGeom prst="rect">
              <a:avLst/>
            </a:prstGeom>
          </p:spPr>
        </p:pic>
        <p:pic>
          <p:nvPicPr>
            <p:cNvPr id="10" name="Picture 9">
              <a:extLst>
                <a:ext uri="{FF2B5EF4-FFF2-40B4-BE49-F238E27FC236}">
                  <a16:creationId xmlns:a16="http://schemas.microsoft.com/office/drawing/2014/main" id="{A709294F-9F32-4EA5-AF79-CAC39B59D6BB}"/>
                </a:ext>
              </a:extLst>
            </p:cNvPr>
            <p:cNvPicPr>
              <a:picLocks noChangeAspect="1"/>
            </p:cNvPicPr>
            <p:nvPr/>
          </p:nvPicPr>
          <p:blipFill rotWithShape="1">
            <a:blip r:embed="rId4"/>
            <a:srcRect l="16465" r="66767" b="67574"/>
            <a:stretch/>
          </p:blipFill>
          <p:spPr>
            <a:xfrm>
              <a:off x="952499" y="1804988"/>
              <a:ext cx="552451" cy="623887"/>
            </a:xfrm>
            <a:prstGeom prst="rect">
              <a:avLst/>
            </a:prstGeom>
          </p:spPr>
        </p:pic>
      </p:grpSp>
      <p:pic>
        <p:nvPicPr>
          <p:cNvPr id="11" name="Picture 10">
            <a:extLst>
              <a:ext uri="{FF2B5EF4-FFF2-40B4-BE49-F238E27FC236}">
                <a16:creationId xmlns:a16="http://schemas.microsoft.com/office/drawing/2014/main" id="{45017164-5559-4AA1-829C-69E01FC3E4DB}"/>
              </a:ext>
            </a:extLst>
          </p:cNvPr>
          <p:cNvPicPr>
            <a:picLocks noChangeAspect="1"/>
          </p:cNvPicPr>
          <p:nvPr/>
        </p:nvPicPr>
        <p:blipFill>
          <a:blip r:embed="rId5"/>
          <a:stretch>
            <a:fillRect/>
          </a:stretch>
        </p:blipFill>
        <p:spPr>
          <a:xfrm>
            <a:off x="1523998" y="548854"/>
            <a:ext cx="1085850" cy="958103"/>
          </a:xfrm>
          <a:prstGeom prst="rect">
            <a:avLst/>
          </a:prstGeom>
        </p:spPr>
      </p:pic>
    </p:spTree>
    <p:extLst>
      <p:ext uri="{BB962C8B-B14F-4D97-AF65-F5344CB8AC3E}">
        <p14:creationId xmlns:p14="http://schemas.microsoft.com/office/powerpoint/2010/main" val="3086628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65BE8FB-DA55-47A6-8063-0BD434D6EABA}"/>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19546" y="1804988"/>
            <a:ext cx="3294755" cy="1924050"/>
          </a:xfrm>
          <a:prstGeom prst="rect">
            <a:avLst/>
          </a:prstGeom>
        </p:spPr>
      </p:pic>
      <p:sp>
        <p:nvSpPr>
          <p:cNvPr id="2" name="Title 1">
            <a:extLst>
              <a:ext uri="{FF2B5EF4-FFF2-40B4-BE49-F238E27FC236}">
                <a16:creationId xmlns:a16="http://schemas.microsoft.com/office/drawing/2014/main" id="{FE5330D1-0551-4C0C-8D49-DD3FC3DA8DB3}"/>
              </a:ext>
            </a:extLst>
          </p:cNvPr>
          <p:cNvSpPr>
            <a:spLocks noGrp="1"/>
          </p:cNvSpPr>
          <p:nvPr>
            <p:ph type="title"/>
          </p:nvPr>
        </p:nvSpPr>
        <p:spPr>
          <a:xfrm>
            <a:off x="838200" y="365125"/>
            <a:ext cx="10515600" cy="1325563"/>
          </a:xfrm>
        </p:spPr>
        <p:txBody>
          <a:bodyPr/>
          <a:lstStyle/>
          <a:p>
            <a:r>
              <a:rPr lang="en-US" dirty="0"/>
              <a:t>	   		</a:t>
            </a:r>
          </a:p>
        </p:txBody>
      </p:sp>
      <p:sp>
        <p:nvSpPr>
          <p:cNvPr id="4" name="Content Placeholder 3">
            <a:extLst>
              <a:ext uri="{FF2B5EF4-FFF2-40B4-BE49-F238E27FC236}">
                <a16:creationId xmlns:a16="http://schemas.microsoft.com/office/drawing/2014/main" id="{884F2773-8DDD-46EB-B61A-CA5D3240EA89}"/>
              </a:ext>
            </a:extLst>
          </p:cNvPr>
          <p:cNvSpPr>
            <a:spLocks noGrp="1"/>
          </p:cNvSpPr>
          <p:nvPr>
            <p:ph idx="1"/>
          </p:nvPr>
        </p:nvSpPr>
        <p:spPr>
          <a:xfrm>
            <a:off x="4133850" y="365125"/>
            <a:ext cx="7219950" cy="5811838"/>
          </a:xfrm>
        </p:spPr>
        <p:txBody>
          <a:bodyPr/>
          <a:lstStyle/>
          <a:p>
            <a:pPr marL="0" indent="0">
              <a:buNone/>
            </a:pPr>
            <a:r>
              <a:rPr lang="en-US" dirty="0" err="1"/>
              <a:t>Oozie</a:t>
            </a:r>
            <a:r>
              <a:rPr lang="en-US" dirty="0"/>
              <a:t> is a Java Web application used to schedule Hadoop jobs</a:t>
            </a:r>
          </a:p>
          <a:p>
            <a:endParaRPr lang="en-US" dirty="0"/>
          </a:p>
        </p:txBody>
      </p:sp>
      <p:pic>
        <p:nvPicPr>
          <p:cNvPr id="7" name="Picture 2" descr="http://analyticstraining.com/wp-content/uploads/2017/01/oozie.png">
            <a:extLst>
              <a:ext uri="{FF2B5EF4-FFF2-40B4-BE49-F238E27FC236}">
                <a16:creationId xmlns:a16="http://schemas.microsoft.com/office/drawing/2014/main" id="{5A182E71-B049-4D5B-BD57-96B498789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823" y="421565"/>
            <a:ext cx="2438198" cy="13897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DC3EA2A-F08F-4D69-B4CE-DE77A25F36A8}"/>
              </a:ext>
            </a:extLst>
          </p:cNvPr>
          <p:cNvPicPr>
            <a:picLocks noChangeAspect="1"/>
          </p:cNvPicPr>
          <p:nvPr/>
        </p:nvPicPr>
        <p:blipFill rotWithShape="1">
          <a:blip r:embed="rId6"/>
          <a:srcRect l="65900" t="32921" r="17910" b="35396"/>
          <a:stretch/>
        </p:blipFill>
        <p:spPr>
          <a:xfrm>
            <a:off x="2590800" y="2438400"/>
            <a:ext cx="533400" cy="609600"/>
          </a:xfrm>
          <a:prstGeom prst="rect">
            <a:avLst/>
          </a:prstGeom>
        </p:spPr>
      </p:pic>
      <p:pic>
        <p:nvPicPr>
          <p:cNvPr id="5" name="Picture 4">
            <a:extLst>
              <a:ext uri="{FF2B5EF4-FFF2-40B4-BE49-F238E27FC236}">
                <a16:creationId xmlns:a16="http://schemas.microsoft.com/office/drawing/2014/main" id="{CC7DDD93-3E2A-422F-8CDD-33F6AC585801}"/>
              </a:ext>
            </a:extLst>
          </p:cNvPr>
          <p:cNvPicPr>
            <a:picLocks noChangeAspect="1"/>
          </p:cNvPicPr>
          <p:nvPr/>
        </p:nvPicPr>
        <p:blipFill>
          <a:blip r:embed="rId7"/>
          <a:stretch>
            <a:fillRect/>
          </a:stretch>
        </p:blipFill>
        <p:spPr>
          <a:xfrm>
            <a:off x="2286000" y="3770313"/>
            <a:ext cx="931040" cy="663907"/>
          </a:xfrm>
          <a:prstGeom prst="rect">
            <a:avLst/>
          </a:prstGeom>
        </p:spPr>
      </p:pic>
      <p:pic>
        <p:nvPicPr>
          <p:cNvPr id="5124" name="Picture 4" descr="https://mapr.com/blog/key-tips-managing-passwords-sqoop/assets/sqoop-logo-400.png">
            <a:extLst>
              <a:ext uri="{FF2B5EF4-FFF2-40B4-BE49-F238E27FC236}">
                <a16:creationId xmlns:a16="http://schemas.microsoft.com/office/drawing/2014/main" id="{509E2C03-D220-4E84-8334-716638AE2A6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7308" b="24231"/>
          <a:stretch/>
        </p:blipFill>
        <p:spPr bwMode="auto">
          <a:xfrm>
            <a:off x="990699" y="4636732"/>
            <a:ext cx="2394976" cy="754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91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id="{2A8AA5BC-4F7A-4226-8F99-6D824B226A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5445C6-DD42-4979-86FF-03730E8C6DB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5000665-DFC7-417E-8FD7-516A0F15C975}"/>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7D59DE0-DD5C-4AC5-926A-4C5637F81ACD}"/>
              </a:ext>
            </a:extLst>
          </p:cNvPr>
          <p:cNvSpPr txBox="1"/>
          <p:nvPr/>
        </p:nvSpPr>
        <p:spPr>
          <a:xfrm>
            <a:off x="1524000" y="1122362"/>
            <a:ext cx="9144000" cy="2840037"/>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5800" kern="1200" dirty="0">
                <a:solidFill>
                  <a:schemeClr val="tx1"/>
                </a:solidFill>
                <a:latin typeface="+mj-lt"/>
                <a:ea typeface="+mj-ea"/>
                <a:cs typeface="+mj-cs"/>
              </a:rPr>
              <a:t>Software is eating the world.</a:t>
            </a:r>
          </a:p>
          <a:p>
            <a:pPr algn="ctr" defTabSz="914400">
              <a:lnSpc>
                <a:spcPct val="90000"/>
              </a:lnSpc>
              <a:spcBef>
                <a:spcPct val="0"/>
              </a:spcBef>
              <a:spcAft>
                <a:spcPts val="600"/>
              </a:spcAft>
            </a:pPr>
            <a:r>
              <a:rPr lang="en-US" sz="5800" kern="1200" dirty="0">
                <a:solidFill>
                  <a:schemeClr val="tx1"/>
                </a:solidFill>
                <a:latin typeface="+mj-lt"/>
                <a:ea typeface="+mj-ea"/>
                <a:cs typeface="+mj-cs"/>
              </a:rPr>
              <a:t>Data is the new oil.</a:t>
            </a:r>
          </a:p>
        </p:txBody>
      </p:sp>
    </p:spTree>
    <p:extLst>
      <p:ext uri="{BB962C8B-B14F-4D97-AF65-F5344CB8AC3E}">
        <p14:creationId xmlns:p14="http://schemas.microsoft.com/office/powerpoint/2010/main" val="53420842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E077-3B82-48E7-A2A0-BDC8D8273384}"/>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1A4D1E25-7B4C-4B9D-BE50-2AE500F0BBB8}"/>
              </a:ext>
            </a:extLst>
          </p:cNvPr>
          <p:cNvSpPr>
            <a:spLocks noGrp="1"/>
          </p:cNvSpPr>
          <p:nvPr>
            <p:ph idx="1"/>
          </p:nvPr>
        </p:nvSpPr>
        <p:spPr>
          <a:xfrm>
            <a:off x="4114800" y="469879"/>
            <a:ext cx="7239000" cy="2594011"/>
          </a:xfrm>
        </p:spPr>
        <p:txBody>
          <a:bodyPr>
            <a:normAutofit fontScale="70000" lnSpcReduction="20000"/>
          </a:bodyPr>
          <a:lstStyle/>
          <a:p>
            <a:pPr marL="0" indent="0">
              <a:buNone/>
            </a:pPr>
            <a:r>
              <a:rPr lang="en-US" dirty="0"/>
              <a:t>Spark is a general-purpose data processing engine </a:t>
            </a:r>
          </a:p>
          <a:p>
            <a:r>
              <a:rPr lang="en-US" dirty="0"/>
              <a:t>In memory so VERY fast</a:t>
            </a:r>
          </a:p>
          <a:p>
            <a:r>
              <a:rPr lang="en-US" dirty="0"/>
              <a:t>Performs generalized form of map-reduce to split processes across large number of nodes</a:t>
            </a:r>
          </a:p>
          <a:p>
            <a:r>
              <a:rPr lang="en-US" dirty="0"/>
              <a:t>Fast enough for interactive analysis</a:t>
            </a:r>
          </a:p>
          <a:p>
            <a:r>
              <a:rPr lang="en-US" b="1" dirty="0"/>
              <a:t>R</a:t>
            </a:r>
            <a:r>
              <a:rPr lang="en-US" dirty="0"/>
              <a:t>esilient </a:t>
            </a:r>
            <a:r>
              <a:rPr lang="en-US" b="1" dirty="0"/>
              <a:t>D</a:t>
            </a:r>
            <a:r>
              <a:rPr lang="en-US" dirty="0"/>
              <a:t>istributed </a:t>
            </a:r>
            <a:r>
              <a:rPr lang="en-US" b="1" dirty="0"/>
              <a:t>D</a:t>
            </a:r>
            <a:r>
              <a:rPr lang="en-US" dirty="0"/>
              <a:t>atasets and </a:t>
            </a:r>
            <a:r>
              <a:rPr lang="en-US" dirty="0" err="1"/>
              <a:t>Dataframe</a:t>
            </a:r>
            <a:r>
              <a:rPr lang="en-US" dirty="0"/>
              <a:t> tabular structures</a:t>
            </a:r>
          </a:p>
          <a:p>
            <a:r>
              <a:rPr lang="en-US" dirty="0"/>
              <a:t>Spark SQL!</a:t>
            </a:r>
          </a:p>
        </p:txBody>
      </p:sp>
      <p:pic>
        <p:nvPicPr>
          <p:cNvPr id="8194" name="Picture 2" descr="https://d3an9kf42ylj3p.cloudfront.net/uploads/2015/06/spark-logo.png?x23053">
            <a:extLst>
              <a:ext uri="{FF2B5EF4-FFF2-40B4-BE49-F238E27FC236}">
                <a16:creationId xmlns:a16="http://schemas.microsoft.com/office/drawing/2014/main" id="{38BE9C19-AD9C-4BE1-958D-7F8CBBE85E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102" b="32589"/>
          <a:stretch/>
        </p:blipFill>
        <p:spPr bwMode="auto">
          <a:xfrm>
            <a:off x="666751" y="469879"/>
            <a:ext cx="2095500" cy="9645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2A47608-DE2C-4C2C-B977-B2DC914C5B0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19546" y="1804988"/>
            <a:ext cx="3294755" cy="1924050"/>
          </a:xfrm>
          <a:prstGeom prst="rect">
            <a:avLst/>
          </a:prstGeom>
        </p:spPr>
      </p:pic>
      <p:pic>
        <p:nvPicPr>
          <p:cNvPr id="7" name="Picture 6">
            <a:extLst>
              <a:ext uri="{FF2B5EF4-FFF2-40B4-BE49-F238E27FC236}">
                <a16:creationId xmlns:a16="http://schemas.microsoft.com/office/drawing/2014/main" id="{E14B0912-037C-486D-99EE-4FD13B148DC0}"/>
              </a:ext>
            </a:extLst>
          </p:cNvPr>
          <p:cNvPicPr>
            <a:picLocks noChangeAspect="1"/>
          </p:cNvPicPr>
          <p:nvPr/>
        </p:nvPicPr>
        <p:blipFill rotWithShape="1">
          <a:blip r:embed="rId6"/>
          <a:srcRect t="32320" r="83542" b="34570"/>
          <a:stretch/>
        </p:blipFill>
        <p:spPr>
          <a:xfrm>
            <a:off x="419546" y="2426844"/>
            <a:ext cx="538190" cy="637046"/>
          </a:xfrm>
          <a:prstGeom prst="rect">
            <a:avLst/>
          </a:prstGeom>
        </p:spPr>
      </p:pic>
      <p:pic>
        <p:nvPicPr>
          <p:cNvPr id="8196" name="Picture 4" descr="https://media-exp2.licdn.com/mpr/mpr/AAEAAQAAAAAAAASuAAAAJDk3NGUwNWJkLWJkZGEtNGQzMy05OTJmLTIwZDc3OWU2MzZlYw.jpg">
            <a:extLst>
              <a:ext uri="{FF2B5EF4-FFF2-40B4-BE49-F238E27FC236}">
                <a16:creationId xmlns:a16="http://schemas.microsoft.com/office/drawing/2014/main" id="{8CF3AF34-DAA9-4467-939E-753DB2922DE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4545" b="6363"/>
          <a:stretch/>
        </p:blipFill>
        <p:spPr bwMode="auto">
          <a:xfrm>
            <a:off x="838200" y="4056765"/>
            <a:ext cx="2480566" cy="98189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487638E8-E5C4-4A9F-A37E-7A01FB9AA608}"/>
              </a:ext>
            </a:extLst>
          </p:cNvPr>
          <p:cNvSpPr txBox="1">
            <a:spLocks/>
          </p:cNvSpPr>
          <p:nvPr/>
        </p:nvSpPr>
        <p:spPr>
          <a:xfrm>
            <a:off x="4114800" y="3470254"/>
            <a:ext cx="7239000" cy="2873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Spark SQL is a Spark module for working with structured data</a:t>
            </a:r>
          </a:p>
          <a:p>
            <a:r>
              <a:rPr lang="en-US" sz="2000" dirty="0"/>
              <a:t>Familiar way to work with data for those coming from the relational world</a:t>
            </a:r>
          </a:p>
          <a:p>
            <a:r>
              <a:rPr lang="en-US" sz="2000" dirty="0"/>
              <a:t>Many operations can easily and efficiently be expressed in SQL (filters, joins, group by, </a:t>
            </a:r>
            <a:r>
              <a:rPr lang="en-US" sz="2000" dirty="0" err="1"/>
              <a:t>aggs</a:t>
            </a:r>
            <a:r>
              <a:rPr lang="en-US" sz="2000" dirty="0"/>
              <a:t>)</a:t>
            </a:r>
          </a:p>
          <a:p>
            <a:r>
              <a:rPr lang="en-US" sz="2000" dirty="0"/>
              <a:t>Can leverage Hive </a:t>
            </a:r>
            <a:r>
              <a:rPr lang="en-US" sz="2000" dirty="0" err="1"/>
              <a:t>metastores</a:t>
            </a:r>
            <a:endParaRPr lang="en-US" sz="2000" dirty="0"/>
          </a:p>
          <a:p>
            <a:endParaRPr lang="en-US" dirty="0"/>
          </a:p>
          <a:p>
            <a:endParaRPr lang="en-US" dirty="0"/>
          </a:p>
        </p:txBody>
      </p:sp>
    </p:spTree>
    <p:extLst>
      <p:ext uri="{BB962C8B-B14F-4D97-AF65-F5344CB8AC3E}">
        <p14:creationId xmlns:p14="http://schemas.microsoft.com/office/powerpoint/2010/main" val="451227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AC3A2A-3315-4C8F-92B1-4BF7E04AAE6E}"/>
              </a:ext>
            </a:extLst>
          </p:cNvPr>
          <p:cNvSpPr/>
          <p:nvPr/>
        </p:nvSpPr>
        <p:spPr>
          <a:xfrm>
            <a:off x="-76200" y="-66675"/>
            <a:ext cx="12344400" cy="70104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319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CB44330D-EA18-4254-AA95-EB49948539B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https://cdn-ssl-promptcloud.pressidium.com/wp-content/uploads/2017/03/big-data-growth.jpg">
            <a:extLst>
              <a:ext uri="{FF2B5EF4-FFF2-40B4-BE49-F238E27FC236}">
                <a16:creationId xmlns:a16="http://schemas.microsoft.com/office/drawing/2014/main" id="{F8AFA25D-88CB-47A8-B5FE-64BB67A33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885" y="1803252"/>
            <a:ext cx="5470646" cy="30783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scidev.net/filemanager/root/site_assets/global/data_spotlight/graph_global_data_fileminimizer_.jpg">
            <a:extLst>
              <a:ext uri="{FF2B5EF4-FFF2-40B4-BE49-F238E27FC236}">
                <a16:creationId xmlns:a16="http://schemas.microsoft.com/office/drawing/2014/main" id="{EA732255-6867-437A-B125-3FD6C7E95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1404" y="1889844"/>
            <a:ext cx="4108196"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807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330D1-0551-4C0C-8D49-DD3FC3DA8DB3}"/>
              </a:ext>
            </a:extLst>
          </p:cNvPr>
          <p:cNvSpPr>
            <a:spLocks noGrp="1"/>
          </p:cNvSpPr>
          <p:nvPr>
            <p:ph type="title"/>
          </p:nvPr>
        </p:nvSpPr>
        <p:spPr>
          <a:xfrm>
            <a:off x="838200" y="365125"/>
            <a:ext cx="10515600" cy="1325563"/>
          </a:xfrm>
        </p:spPr>
        <p:txBody>
          <a:bodyPr/>
          <a:lstStyle/>
          <a:p>
            <a:r>
              <a:rPr lang="en-US" dirty="0"/>
              <a:t>	   		</a:t>
            </a:r>
          </a:p>
        </p:txBody>
      </p:sp>
      <p:sp>
        <p:nvSpPr>
          <p:cNvPr id="3" name="Content Placeholder 2">
            <a:extLst>
              <a:ext uri="{FF2B5EF4-FFF2-40B4-BE49-F238E27FC236}">
                <a16:creationId xmlns:a16="http://schemas.microsoft.com/office/drawing/2014/main" id="{6E3D84B1-F4AA-4DE4-B112-4CAEA05400F0}"/>
              </a:ext>
            </a:extLst>
          </p:cNvPr>
          <p:cNvSpPr>
            <a:spLocks noGrp="1"/>
          </p:cNvSpPr>
          <p:nvPr>
            <p:ph idx="1"/>
          </p:nvPr>
        </p:nvSpPr>
        <p:spPr>
          <a:xfrm>
            <a:off x="4143374" y="365125"/>
            <a:ext cx="7210425" cy="5811838"/>
          </a:xfrm>
        </p:spPr>
        <p:txBody>
          <a:bodyPr/>
          <a:lstStyle/>
          <a:p>
            <a:endParaRPr lang="en-US" dirty="0"/>
          </a:p>
        </p:txBody>
      </p:sp>
      <p:pic>
        <p:nvPicPr>
          <p:cNvPr id="2052" name="Picture 4" descr="http://www.codingdevil.com/wp-content/uploads/2015/06/mapreduce-logo.jpg">
            <a:extLst>
              <a:ext uri="{FF2B5EF4-FFF2-40B4-BE49-F238E27FC236}">
                <a16:creationId xmlns:a16="http://schemas.microsoft.com/office/drawing/2014/main" id="{AA67B98B-0FC9-4FA7-8E55-FDFB74D435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4" y="365125"/>
            <a:ext cx="323850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A44C4B4-2B44-49FB-9A57-A2493EA0037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19547" y="1804988"/>
            <a:ext cx="3294755" cy="1924050"/>
          </a:xfrm>
          <a:prstGeom prst="rect">
            <a:avLst/>
          </a:prstGeom>
        </p:spPr>
      </p:pic>
      <p:pic>
        <p:nvPicPr>
          <p:cNvPr id="9" name="Picture 8">
            <a:extLst>
              <a:ext uri="{FF2B5EF4-FFF2-40B4-BE49-F238E27FC236}">
                <a16:creationId xmlns:a16="http://schemas.microsoft.com/office/drawing/2014/main" id="{379CE8E7-9F9E-4B7E-BA82-E88C95FE2649}"/>
              </a:ext>
            </a:extLst>
          </p:cNvPr>
          <p:cNvPicPr>
            <a:picLocks noChangeAspect="1"/>
          </p:cNvPicPr>
          <p:nvPr/>
        </p:nvPicPr>
        <p:blipFill rotWithShape="1">
          <a:blip r:embed="rId5"/>
          <a:srcRect r="83246" b="67079"/>
          <a:stretch/>
        </p:blipFill>
        <p:spPr>
          <a:xfrm>
            <a:off x="419546" y="1804988"/>
            <a:ext cx="552004" cy="633412"/>
          </a:xfrm>
          <a:prstGeom prst="rect">
            <a:avLst/>
          </a:prstGeom>
        </p:spPr>
      </p:pic>
    </p:spTree>
    <p:extLst>
      <p:ext uri="{BB962C8B-B14F-4D97-AF65-F5344CB8AC3E}">
        <p14:creationId xmlns:p14="http://schemas.microsoft.com/office/powerpoint/2010/main" val="837514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527FCEA-6143-4C5E-8C45-8AC9237ADE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E016956-CE9F-4946-8834-A8BC3529D0F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7D9F91F-72C9-4DB9-ABD0-A8180D8262D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A9F23AD-7A55-49F3-A3EC-743F47F36B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4DCCD56-994F-4585-9C52-217BBA333210}"/>
              </a:ext>
            </a:extLst>
          </p:cNvPr>
          <p:cNvPicPr>
            <a:picLocks noChangeAspect="1"/>
          </p:cNvPicPr>
          <p:nvPr/>
        </p:nvPicPr>
        <p:blipFill>
          <a:blip r:embed="rId3"/>
          <a:stretch>
            <a:fillRect/>
          </a:stretch>
        </p:blipFill>
        <p:spPr>
          <a:xfrm>
            <a:off x="641180" y="904047"/>
            <a:ext cx="6410084" cy="5063965"/>
          </a:xfrm>
          <a:prstGeom prst="rect">
            <a:avLst/>
          </a:prstGeom>
        </p:spPr>
      </p:pic>
      <p:pic>
        <p:nvPicPr>
          <p:cNvPr id="6" name="Picture 2" descr="http://www.scidev.net/filemanager/root/site_assets/global/data_spotlight/graph_global_data_fileminimizer_.jpg">
            <a:extLst>
              <a:ext uri="{FF2B5EF4-FFF2-40B4-BE49-F238E27FC236}">
                <a16:creationId xmlns:a16="http://schemas.microsoft.com/office/drawing/2014/main" id="{C8CFDF82-4293-44CC-88D1-76A633465E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7873767" y="643467"/>
            <a:ext cx="3499156" cy="24756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cdn-ssl-promptcloud.pressidium.com/wp-content/uploads/2017/03/big-data-growth.jpg">
            <a:extLst>
              <a:ext uri="{FF2B5EF4-FFF2-40B4-BE49-F238E27FC236}">
                <a16:creationId xmlns:a16="http://schemas.microsoft.com/office/drawing/2014/main" id="{F582A6C2-EE3C-4A9D-9246-00E29846CC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695873" y="3899806"/>
            <a:ext cx="3854945" cy="2168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417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4ABB17-8DAD-4719-9BE4-88B25B38B1DD}"/>
              </a:ext>
            </a:extLst>
          </p:cNvPr>
          <p:cNvPicPr>
            <a:picLocks noChangeAspect="1"/>
          </p:cNvPicPr>
          <p:nvPr/>
        </p:nvPicPr>
        <p:blipFill>
          <a:blip r:embed="rId3"/>
          <a:stretch>
            <a:fillRect/>
          </a:stretch>
        </p:blipFill>
        <p:spPr>
          <a:xfrm>
            <a:off x="609600" y="0"/>
            <a:ext cx="10640471" cy="7262122"/>
          </a:xfrm>
          <a:prstGeom prst="rect">
            <a:avLst/>
          </a:prstGeom>
        </p:spPr>
      </p:pic>
    </p:spTree>
    <p:extLst>
      <p:ext uri="{BB962C8B-B14F-4D97-AF65-F5344CB8AC3E}">
        <p14:creationId xmlns:p14="http://schemas.microsoft.com/office/powerpoint/2010/main" val="2624091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FC4F6B-55FB-4688-90C4-51F28E25CD4B}"/>
              </a:ext>
            </a:extLst>
          </p:cNvPr>
          <p:cNvSpPr/>
          <p:nvPr/>
        </p:nvSpPr>
        <p:spPr>
          <a:xfrm>
            <a:off x="600075" y="0"/>
            <a:ext cx="10658475" cy="7258050"/>
          </a:xfrm>
          <a:prstGeom prst="rect">
            <a:avLst/>
          </a:prstGeom>
          <a:blipFill>
            <a:blip r:embed="rId3">
              <a:alphaModFix amt="28000"/>
              <a:extLst>
                <a:ext uri="{BEBA8EAE-BF5A-486C-A8C5-ECC9F3942E4B}">
                  <a14:imgProps xmlns:a14="http://schemas.microsoft.com/office/drawing/2010/main">
                    <a14:imgLayer r:embed="rId4">
                      <a14:imgEffect>
                        <a14:saturation sat="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B4AD72A-5D1F-41FA-95DF-AB2C2312F5FD}"/>
              </a:ext>
            </a:extLst>
          </p:cNvPr>
          <p:cNvGrpSpPr/>
          <p:nvPr/>
        </p:nvGrpSpPr>
        <p:grpSpPr>
          <a:xfrm>
            <a:off x="1077821" y="1970850"/>
            <a:ext cx="9702982" cy="3120605"/>
            <a:chOff x="1003118" y="1970850"/>
            <a:chExt cx="9702982" cy="3120605"/>
          </a:xfrm>
        </p:grpSpPr>
        <p:pic>
          <p:nvPicPr>
            <p:cNvPr id="5" name="Picture 4">
              <a:extLst>
                <a:ext uri="{FF2B5EF4-FFF2-40B4-BE49-F238E27FC236}">
                  <a16:creationId xmlns:a16="http://schemas.microsoft.com/office/drawing/2014/main" id="{661C51A9-DDC1-41D6-AF95-74CCAE0D5541}"/>
                </a:ext>
              </a:extLst>
            </p:cNvPr>
            <p:cNvPicPr>
              <a:picLocks noChangeAspect="1"/>
            </p:cNvPicPr>
            <p:nvPr/>
          </p:nvPicPr>
          <p:blipFill>
            <a:blip r:embed="rId5"/>
            <a:stretch>
              <a:fillRect/>
            </a:stretch>
          </p:blipFill>
          <p:spPr>
            <a:xfrm>
              <a:off x="1003118" y="1970850"/>
              <a:ext cx="4701171" cy="3120605"/>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4802AF15-008C-4091-94BC-A8C4666E6DEE}"/>
                </a:ext>
              </a:extLst>
            </p:cNvPr>
            <p:cNvPicPr>
              <a:picLocks noChangeAspect="1"/>
            </p:cNvPicPr>
            <p:nvPr/>
          </p:nvPicPr>
          <p:blipFill>
            <a:blip r:embed="rId6"/>
            <a:stretch>
              <a:fillRect/>
            </a:stretch>
          </p:blipFill>
          <p:spPr>
            <a:xfrm>
              <a:off x="6107332" y="1970850"/>
              <a:ext cx="4598768" cy="3120605"/>
            </a:xfrm>
            <a:prstGeom prst="rect">
              <a:avLst/>
            </a:prstGeom>
            <a:ln w="228600" cap="sq" cmpd="thickThin">
              <a:solidFill>
                <a:srgbClr val="000000"/>
              </a:solidFill>
              <a:prstDash val="solid"/>
              <a:miter lim="800000"/>
            </a:ln>
            <a:effectLst>
              <a:innerShdw blurRad="76200">
                <a:srgbClr val="000000"/>
              </a:innerShdw>
            </a:effectLst>
          </p:spPr>
        </p:pic>
      </p:grpSp>
    </p:spTree>
    <p:extLst>
      <p:ext uri="{BB962C8B-B14F-4D97-AF65-F5344CB8AC3E}">
        <p14:creationId xmlns:p14="http://schemas.microsoft.com/office/powerpoint/2010/main" val="1580102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03D73-30CB-477C-BA44-2371EE50E9E0}"/>
              </a:ext>
            </a:extLst>
          </p:cNvPr>
          <p:cNvSpPr>
            <a:spLocks noGrp="1"/>
          </p:cNvSpPr>
          <p:nvPr>
            <p:ph type="title"/>
          </p:nvPr>
        </p:nvSpPr>
        <p:spPr>
          <a:xfrm>
            <a:off x="2457450" y="2517775"/>
            <a:ext cx="7210425" cy="1325563"/>
          </a:xfrm>
          <a:noFill/>
        </p:spPr>
        <p:txBody>
          <a:bodyPr>
            <a:normAutofit/>
          </a:bodyPr>
          <a:lstStyle/>
          <a:p>
            <a:r>
              <a:rPr lang="en-US" sz="6600" dirty="0">
                <a:solidFill>
                  <a:schemeClr val="bg1"/>
                </a:solidFill>
              </a:rPr>
              <a:t>So what is Big Data?</a:t>
            </a:r>
          </a:p>
        </p:txBody>
      </p:sp>
    </p:spTree>
    <p:extLst>
      <p:ext uri="{BB962C8B-B14F-4D97-AF65-F5344CB8AC3E}">
        <p14:creationId xmlns:p14="http://schemas.microsoft.com/office/powerpoint/2010/main" val="28209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03D73-30CB-477C-BA44-2371EE50E9E0}"/>
              </a:ext>
            </a:extLst>
          </p:cNvPr>
          <p:cNvSpPr>
            <a:spLocks noGrp="1"/>
          </p:cNvSpPr>
          <p:nvPr>
            <p:ph type="title"/>
          </p:nvPr>
        </p:nvSpPr>
        <p:spPr>
          <a:xfrm>
            <a:off x="2457450" y="2517775"/>
            <a:ext cx="7210425" cy="1325563"/>
          </a:xfrm>
          <a:noFill/>
        </p:spPr>
        <p:txBody>
          <a:bodyPr>
            <a:normAutofit/>
          </a:bodyPr>
          <a:lstStyle/>
          <a:p>
            <a:r>
              <a:rPr lang="en-US" sz="6600" dirty="0">
                <a:solidFill>
                  <a:schemeClr val="tx1">
                    <a:lumMod val="75000"/>
                    <a:lumOff val="25000"/>
                  </a:schemeClr>
                </a:solidFill>
              </a:rPr>
              <a:t>So what is Big Data?</a:t>
            </a:r>
          </a:p>
        </p:txBody>
      </p:sp>
      <p:pic>
        <p:nvPicPr>
          <p:cNvPr id="3" name="Picture 2">
            <a:extLst>
              <a:ext uri="{FF2B5EF4-FFF2-40B4-BE49-F238E27FC236}">
                <a16:creationId xmlns:a16="http://schemas.microsoft.com/office/drawing/2014/main" id="{C7544711-1CEF-4C9C-8A78-79C89F6C6241}"/>
              </a:ext>
            </a:extLst>
          </p:cNvPr>
          <p:cNvPicPr>
            <a:picLocks noChangeAspect="1"/>
          </p:cNvPicPr>
          <p:nvPr/>
        </p:nvPicPr>
        <p:blipFill>
          <a:blip r:embed="rId3"/>
          <a:stretch>
            <a:fillRect/>
          </a:stretch>
        </p:blipFill>
        <p:spPr>
          <a:xfrm>
            <a:off x="705247" y="1111804"/>
            <a:ext cx="4334480" cy="809738"/>
          </a:xfrm>
          <a:prstGeom prst="rect">
            <a:avLst/>
          </a:prstGeom>
        </p:spPr>
      </p:pic>
      <p:grpSp>
        <p:nvGrpSpPr>
          <p:cNvPr id="5" name="Group 4">
            <a:extLst>
              <a:ext uri="{FF2B5EF4-FFF2-40B4-BE49-F238E27FC236}">
                <a16:creationId xmlns:a16="http://schemas.microsoft.com/office/drawing/2014/main" id="{0AE4FD29-C6C9-45CD-945C-75DCB0B1666E}"/>
              </a:ext>
            </a:extLst>
          </p:cNvPr>
          <p:cNvGrpSpPr/>
          <p:nvPr/>
        </p:nvGrpSpPr>
        <p:grpSpPr>
          <a:xfrm>
            <a:off x="919910" y="3997553"/>
            <a:ext cx="4682191" cy="2095792"/>
            <a:chOff x="6844460" y="716427"/>
            <a:chExt cx="4682191" cy="2095792"/>
          </a:xfrm>
        </p:grpSpPr>
        <p:pic>
          <p:nvPicPr>
            <p:cNvPr id="6" name="Picture 5">
              <a:extLst>
                <a:ext uri="{FF2B5EF4-FFF2-40B4-BE49-F238E27FC236}">
                  <a16:creationId xmlns:a16="http://schemas.microsoft.com/office/drawing/2014/main" id="{FDFF968A-441F-4959-860F-189DB3CC9640}"/>
                </a:ext>
              </a:extLst>
            </p:cNvPr>
            <p:cNvPicPr>
              <a:picLocks noChangeAspect="1"/>
            </p:cNvPicPr>
            <p:nvPr/>
          </p:nvPicPr>
          <p:blipFill>
            <a:blip r:embed="rId4"/>
            <a:stretch>
              <a:fillRect/>
            </a:stretch>
          </p:blipFill>
          <p:spPr>
            <a:xfrm>
              <a:off x="6844460" y="716427"/>
              <a:ext cx="4563112" cy="2095792"/>
            </a:xfrm>
            <a:prstGeom prst="rect">
              <a:avLst/>
            </a:prstGeom>
          </p:spPr>
        </p:pic>
        <p:sp>
          <p:nvSpPr>
            <p:cNvPr id="7" name="Rectangle 6">
              <a:extLst>
                <a:ext uri="{FF2B5EF4-FFF2-40B4-BE49-F238E27FC236}">
                  <a16:creationId xmlns:a16="http://schemas.microsoft.com/office/drawing/2014/main" id="{7DE5745E-E329-4BD6-85D6-9D7F06851172}"/>
                </a:ext>
              </a:extLst>
            </p:cNvPr>
            <p:cNvSpPr/>
            <p:nvPr/>
          </p:nvSpPr>
          <p:spPr>
            <a:xfrm>
              <a:off x="10456985" y="2414954"/>
              <a:ext cx="1069666" cy="397265"/>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7AF4B8BB-5129-46C5-9DED-87B91639CAA8}"/>
              </a:ext>
            </a:extLst>
          </p:cNvPr>
          <p:cNvGrpSpPr/>
          <p:nvPr/>
        </p:nvGrpSpPr>
        <p:grpSpPr>
          <a:xfrm>
            <a:off x="7080453" y="441764"/>
            <a:ext cx="4801270" cy="2200582"/>
            <a:chOff x="652827" y="3287284"/>
            <a:chExt cx="4801270" cy="2200582"/>
          </a:xfrm>
        </p:grpSpPr>
        <p:pic>
          <p:nvPicPr>
            <p:cNvPr id="9" name="Picture 8">
              <a:extLst>
                <a:ext uri="{FF2B5EF4-FFF2-40B4-BE49-F238E27FC236}">
                  <a16:creationId xmlns:a16="http://schemas.microsoft.com/office/drawing/2014/main" id="{98658BD0-5F9C-46F1-BDE9-00838474DD93}"/>
                </a:ext>
              </a:extLst>
            </p:cNvPr>
            <p:cNvPicPr>
              <a:picLocks noChangeAspect="1"/>
            </p:cNvPicPr>
            <p:nvPr/>
          </p:nvPicPr>
          <p:blipFill>
            <a:blip r:embed="rId5"/>
            <a:stretch>
              <a:fillRect/>
            </a:stretch>
          </p:blipFill>
          <p:spPr>
            <a:xfrm>
              <a:off x="652827" y="3287284"/>
              <a:ext cx="4801270" cy="2200582"/>
            </a:xfrm>
            <a:prstGeom prst="rect">
              <a:avLst/>
            </a:prstGeom>
          </p:spPr>
        </p:pic>
        <p:sp>
          <p:nvSpPr>
            <p:cNvPr id="10" name="Rectangle 9">
              <a:extLst>
                <a:ext uri="{FF2B5EF4-FFF2-40B4-BE49-F238E27FC236}">
                  <a16:creationId xmlns:a16="http://schemas.microsoft.com/office/drawing/2014/main" id="{A117CADB-1E86-4DA3-8642-E1728FCC8172}"/>
                </a:ext>
              </a:extLst>
            </p:cNvPr>
            <p:cNvSpPr/>
            <p:nvPr/>
          </p:nvSpPr>
          <p:spPr>
            <a:xfrm>
              <a:off x="4572000" y="5172076"/>
              <a:ext cx="762000" cy="304720"/>
            </a:xfrm>
            <a:prstGeom prst="rect">
              <a:avLst/>
            </a:prstGeom>
            <a:solidFill>
              <a:srgbClr val="2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D74A5F96-9028-42CA-A16C-D02289639EEE}"/>
              </a:ext>
            </a:extLst>
          </p:cNvPr>
          <p:cNvPicPr>
            <a:picLocks noChangeAspect="1"/>
          </p:cNvPicPr>
          <p:nvPr/>
        </p:nvPicPr>
        <p:blipFill>
          <a:blip r:embed="rId6"/>
          <a:stretch>
            <a:fillRect/>
          </a:stretch>
        </p:blipFill>
        <p:spPr>
          <a:xfrm>
            <a:off x="6944456" y="4348821"/>
            <a:ext cx="4801270" cy="1038370"/>
          </a:xfrm>
          <a:prstGeom prst="rect">
            <a:avLst/>
          </a:prstGeom>
        </p:spPr>
      </p:pic>
    </p:spTree>
    <p:extLst>
      <p:ext uri="{BB962C8B-B14F-4D97-AF65-F5344CB8AC3E}">
        <p14:creationId xmlns:p14="http://schemas.microsoft.com/office/powerpoint/2010/main" val="412450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D797E-32AA-48AF-8808-51672FD50431}"/>
              </a:ext>
            </a:extLst>
          </p:cNvPr>
          <p:cNvSpPr/>
          <p:nvPr/>
        </p:nvSpPr>
        <p:spPr>
          <a:xfrm>
            <a:off x="0" y="0"/>
            <a:ext cx="12192000" cy="6858000"/>
          </a:xfrm>
          <a:prstGeom prst="rect">
            <a:avLst/>
          </a:prstGeom>
          <a:blipFill dpi="0" rotWithShape="1">
            <a:blip r:embed="rId3"/>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9044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D797E-32AA-48AF-8808-51672FD50431}"/>
              </a:ext>
            </a:extLst>
          </p:cNvPr>
          <p:cNvSpPr/>
          <p:nvPr/>
        </p:nvSpPr>
        <p:spPr>
          <a:xfrm>
            <a:off x="0" y="0"/>
            <a:ext cx="12192000" cy="6858000"/>
          </a:xfrm>
          <a:prstGeom prst="rect">
            <a:avLst/>
          </a:prstGeom>
          <a:blipFill dpi="0" rotWithShape="1">
            <a:blip r:embed="rId3">
              <a:alphaModFix amt="32000"/>
              <a:extLst>
                <a:ext uri="{BEBA8EAE-BF5A-486C-A8C5-ECC9F3942E4B}">
                  <a14:imgProps xmlns:a14="http://schemas.microsoft.com/office/drawing/2010/main">
                    <a14:imgLayer r:embed="rId4">
                      <a14:imgEffect>
                        <a14:saturation sat="0"/>
                      </a14:imgEffect>
                    </a14:imgLayer>
                  </a14:imgProps>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35A3048-ED89-403D-9EB6-F7938D16D854}"/>
              </a:ext>
            </a:extLst>
          </p:cNvPr>
          <p:cNvSpPr/>
          <p:nvPr/>
        </p:nvSpPr>
        <p:spPr>
          <a:xfrm>
            <a:off x="0" y="1"/>
            <a:ext cx="4924425" cy="3486150"/>
          </a:xfrm>
          <a:prstGeom prst="rect">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7996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1136</TotalTime>
  <Words>1161</Words>
  <Application>Microsoft Office PowerPoint</Application>
  <PresentationFormat>Widescreen</PresentationFormat>
  <Paragraphs>153</Paragraphs>
  <Slides>23</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Big Data and Hadoop</vt:lpstr>
      <vt:lpstr>PowerPoint Presentation</vt:lpstr>
      <vt:lpstr>PowerPoint Presentation</vt:lpstr>
      <vt:lpstr>PowerPoint Presentation</vt:lpstr>
      <vt:lpstr>PowerPoint Presentation</vt:lpstr>
      <vt:lpstr>So what is Big Data?</vt:lpstr>
      <vt:lpstr>So what is Big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PowerPoint Presentation</vt:lpstr>
      <vt:lpstr>PowerPoint Presentation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Casey</dc:creator>
  <cp:lastModifiedBy>Casey</cp:lastModifiedBy>
  <cp:revision>49</cp:revision>
  <dcterms:created xsi:type="dcterms:W3CDTF">2017-12-10T21:41:22Z</dcterms:created>
  <dcterms:modified xsi:type="dcterms:W3CDTF">2017-12-12T11:24:03Z</dcterms:modified>
</cp:coreProperties>
</file>